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0" r:id="rId3"/>
    <p:sldId id="258" r:id="rId4"/>
    <p:sldId id="257"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9/13/2026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9/13/2026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9/13/2026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9/13/2026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9/13/2026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9/13/2026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9/13/2026</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vfwauxiliary.org/scholarships/young-american-creative-patriotic-art-contest/"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1300785"/>
            <a:ext cx="8564965" cy="1081807"/>
          </a:xfrm>
        </p:spPr>
        <p:txBody>
          <a:bodyPr>
            <a:normAutofit/>
          </a:bodyPr>
          <a:lstStyle/>
          <a:p>
            <a:r>
              <a:rPr lang="en-US" dirty="0">
                <a:solidFill>
                  <a:schemeClr val="accent1">
                    <a:lumMod val="75000"/>
                  </a:schemeClr>
                </a:solidFill>
              </a:rPr>
              <a:t>SCHOLARSHIPS</a:t>
            </a:r>
          </a:p>
        </p:txBody>
      </p:sp>
      <p:sp>
        <p:nvSpPr>
          <p:cNvPr id="3" name="Subtitle 2"/>
          <p:cNvSpPr>
            <a:spLocks noGrp="1"/>
          </p:cNvSpPr>
          <p:nvPr>
            <p:ph type="subTitle" idx="1"/>
          </p:nvPr>
        </p:nvSpPr>
        <p:spPr>
          <a:xfrm>
            <a:off x="2155630" y="3726286"/>
            <a:ext cx="6397022" cy="1599693"/>
          </a:xfrm>
        </p:spPr>
        <p:txBody>
          <a:bodyPr>
            <a:normAutofit lnSpcReduction="10000"/>
          </a:bodyPr>
          <a:lstStyle/>
          <a:p>
            <a:r>
              <a:rPr lang="en-US" sz="1700" dirty="0">
                <a:solidFill>
                  <a:schemeClr val="accent1">
                    <a:lumMod val="75000"/>
                  </a:schemeClr>
                </a:solidFill>
              </a:rPr>
              <a:t>My national Chairman is Kim Davis  </a:t>
            </a:r>
          </a:p>
          <a:p>
            <a:r>
              <a:rPr lang="en-US" sz="1600" dirty="0">
                <a:solidFill>
                  <a:schemeClr val="accent6">
                    <a:lumMod val="50000"/>
                  </a:schemeClr>
                </a:solidFill>
                <a:hlinkClick r:id="rId2">
                  <a:extLst>
                    <a:ext uri="{A12FA001-AC4F-418D-AE19-62706E023703}">
                      <ahyp:hlinkClr xmlns:ahyp="http://schemas.microsoft.com/office/drawing/2018/hyperlinkcolor" val="tx"/>
                    </a:ext>
                  </a:extLst>
                </a:hlinkClick>
              </a:rPr>
              <a:t>Vfwauxnm.org/programs/scholarships</a:t>
            </a:r>
          </a:p>
          <a:p>
            <a:r>
              <a:rPr lang="en-US" sz="1600" dirty="0">
                <a:solidFill>
                  <a:schemeClr val="accent6">
                    <a:lumMod val="50000"/>
                  </a:schemeClr>
                </a:solidFill>
                <a:hlinkClick r:id="rId2">
                  <a:extLst>
                    <a:ext uri="{A12FA001-AC4F-418D-AE19-62706E023703}">
                      <ahyp:hlinkClr xmlns:ahyp="http://schemas.microsoft.com/office/drawing/2018/hyperlinkcolor" val="tx"/>
                    </a:ext>
                  </a:extLst>
                </a:hlinkClick>
              </a:rPr>
              <a:t>vfwauxiliary.org/scholarships</a:t>
            </a:r>
            <a:endParaRPr lang="en-US" sz="1600" dirty="0">
              <a:solidFill>
                <a:schemeClr val="accent6">
                  <a:lumMod val="50000"/>
                </a:schemeClr>
              </a:solidFill>
            </a:endParaRPr>
          </a:p>
          <a:p>
            <a:r>
              <a:rPr lang="en-US" sz="1600" u="sng" dirty="0">
                <a:solidFill>
                  <a:schemeClr val="accent6">
                    <a:lumMod val="50000"/>
                  </a:schemeClr>
                </a:solidFill>
              </a:rPr>
              <a:t>Vfw.org/</a:t>
            </a:r>
            <a:r>
              <a:rPr lang="en-US" sz="1600" u="sng" dirty="0" err="1">
                <a:solidFill>
                  <a:schemeClr val="accent6">
                    <a:lumMod val="50000"/>
                  </a:schemeClr>
                </a:solidFill>
              </a:rPr>
              <a:t>youth&amp;education</a:t>
            </a:r>
            <a:endParaRPr lang="en-US" sz="1600" u="sng" dirty="0">
              <a:solidFill>
                <a:schemeClr val="accent6">
                  <a:lumMod val="50000"/>
                </a:schemeClr>
              </a:solidFill>
            </a:endParaRPr>
          </a:p>
        </p:txBody>
      </p:sp>
      <p:sp>
        <p:nvSpPr>
          <p:cNvPr id="4" name="TextBox 3"/>
          <p:cNvSpPr txBox="1"/>
          <p:nvPr/>
        </p:nvSpPr>
        <p:spPr>
          <a:xfrm>
            <a:off x="3335628" y="2897746"/>
            <a:ext cx="5821251" cy="400110"/>
          </a:xfrm>
          <a:prstGeom prst="rect">
            <a:avLst/>
          </a:prstGeom>
          <a:noFill/>
        </p:spPr>
        <p:txBody>
          <a:bodyPr wrap="square" rtlCol="0">
            <a:spAutoFit/>
          </a:bodyPr>
          <a:lstStyle/>
          <a:p>
            <a:r>
              <a:rPr lang="en-US" sz="2000" dirty="0">
                <a:solidFill>
                  <a:schemeClr val="accent1">
                    <a:lumMod val="50000"/>
                  </a:schemeClr>
                </a:solidFill>
              </a:rPr>
              <a:t>GIRL (Mary) SANCHEZ -- CHAIRMAN</a:t>
            </a:r>
          </a:p>
        </p:txBody>
      </p:sp>
    </p:spTree>
    <p:extLst>
      <p:ext uri="{BB962C8B-B14F-4D97-AF65-F5344CB8AC3E}">
        <p14:creationId xmlns:p14="http://schemas.microsoft.com/office/powerpoint/2010/main" val="1572748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93571" y="500194"/>
            <a:ext cx="3631843" cy="3000375"/>
          </a:xfrm>
          <a:prstGeom prst="pentagon">
            <a:avLst/>
          </a:prstGeom>
          <a:solidFill>
            <a:schemeClr val="accent2">
              <a:lumMod val="50000"/>
            </a:schemeClr>
          </a:solidFill>
        </p:spPr>
        <p:txBody>
          <a:bodyPr wrap="square" rtlCol="0">
            <a:spAutoFit/>
          </a:bodyPr>
          <a:lstStyle/>
          <a:p>
            <a:pPr algn="ctr"/>
            <a:r>
              <a:rPr lang="en-US" dirty="0">
                <a:solidFill>
                  <a:schemeClr val="bg2">
                    <a:lumMod val="20000"/>
                    <a:lumOff val="80000"/>
                  </a:schemeClr>
                </a:solidFill>
              </a:rPr>
              <a:t>What are the five programs under Scholarship? 3 dimensional Art, 2 dimensional Art,  Continuing Education, Voice of Democracy and Patriots Pen.</a:t>
            </a:r>
          </a:p>
        </p:txBody>
      </p:sp>
      <p:sp>
        <p:nvSpPr>
          <p:cNvPr id="7" name="Teardrop 6"/>
          <p:cNvSpPr/>
          <p:nvPr/>
        </p:nvSpPr>
        <p:spPr>
          <a:xfrm>
            <a:off x="5605840" y="2743596"/>
            <a:ext cx="1763784" cy="1513946"/>
          </a:xfrm>
          <a:prstGeom prst="teardro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Which programs are we suppose to help with?</a:t>
            </a:r>
          </a:p>
        </p:txBody>
      </p:sp>
      <p:sp>
        <p:nvSpPr>
          <p:cNvPr id="8" name="Flowchart: Off-page Connector 7"/>
          <p:cNvSpPr/>
          <p:nvPr/>
        </p:nvSpPr>
        <p:spPr>
          <a:xfrm>
            <a:off x="7369624" y="495837"/>
            <a:ext cx="2202287" cy="1783091"/>
          </a:xfrm>
          <a:prstGeom prst="flowChartOffpage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Never to late to Schedule meetings with superintendent, teachers, councilors. To get the word out.</a:t>
            </a:r>
          </a:p>
        </p:txBody>
      </p:sp>
      <p:sp>
        <p:nvSpPr>
          <p:cNvPr id="9" name="Teardrop 8"/>
          <p:cNvSpPr/>
          <p:nvPr/>
        </p:nvSpPr>
        <p:spPr>
          <a:xfrm>
            <a:off x="7650050" y="2949425"/>
            <a:ext cx="3631843" cy="3412738"/>
          </a:xfrm>
          <a:prstGeom prst="teardro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Some of the Rules have change slightly. Money received by student have change especially in the Arts program. Criteria of what is needed before you send it in and signatures needed.  </a:t>
            </a:r>
          </a:p>
        </p:txBody>
      </p:sp>
      <p:sp>
        <p:nvSpPr>
          <p:cNvPr id="10" name="7-Point Star 9"/>
          <p:cNvSpPr/>
          <p:nvPr/>
        </p:nvSpPr>
        <p:spPr>
          <a:xfrm>
            <a:off x="472904" y="3839089"/>
            <a:ext cx="3954717" cy="2842447"/>
          </a:xfrm>
          <a:prstGeom prst="star7">
            <a:avLst>
              <a:gd name="adj" fmla="val 35674"/>
              <a:gd name="hf" fmla="val 102572"/>
              <a:gd name="vf" fmla="val 10521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Ask the Libraries, churches, HS webpage for students if you can leave information about programs in a  special section.</a:t>
            </a:r>
          </a:p>
        </p:txBody>
      </p:sp>
      <p:sp>
        <p:nvSpPr>
          <p:cNvPr id="11" name="Hexagon 10"/>
          <p:cNvSpPr/>
          <p:nvPr/>
        </p:nvSpPr>
        <p:spPr>
          <a:xfrm>
            <a:off x="5164427" y="5273102"/>
            <a:ext cx="1763783" cy="1089061"/>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Use Technology such as A.I.</a:t>
            </a:r>
          </a:p>
        </p:txBody>
      </p:sp>
    </p:spTree>
    <p:extLst>
      <p:ext uri="{BB962C8B-B14F-4D97-AF65-F5344CB8AC3E}">
        <p14:creationId xmlns:p14="http://schemas.microsoft.com/office/powerpoint/2010/main" val="33397328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2200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useBgFill="1">
        <p:nvSpPr>
          <p:cNvPr id="5" name="Rounded Rectangle 4"/>
          <p:cNvSpPr/>
          <p:nvPr/>
        </p:nvSpPr>
        <p:spPr>
          <a:xfrm>
            <a:off x="3611880" y="1328475"/>
            <a:ext cx="7408687" cy="20170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 name="Rounded Rectangle 2"/>
          <p:cNvSpPr/>
          <p:nvPr/>
        </p:nvSpPr>
        <p:spPr>
          <a:xfrm>
            <a:off x="342269" y="3585733"/>
            <a:ext cx="8282697" cy="2485495"/>
          </a:xfrm>
          <a:prstGeom prst="roundRect">
            <a:avLst/>
          </a:prstGeom>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p:nvSpPr>
        <p:spPr>
          <a:xfrm>
            <a:off x="412123" y="3669955"/>
            <a:ext cx="8142990" cy="2442592"/>
          </a:xfrm>
          <a:prstGeom prst="rect">
            <a:avLst/>
          </a:prstGeom>
        </p:spPr>
        <p:txBody>
          <a:bodyPr wrap="square">
            <a:spAutoFit/>
          </a:bodyPr>
          <a:lstStyle/>
          <a:p>
            <a:pPr marR="0" lvl="0">
              <a:lnSpc>
                <a:spcPct val="107000"/>
              </a:lnSpc>
              <a:spcBef>
                <a:spcPts val="0"/>
              </a:spcBef>
              <a:spcAft>
                <a:spcPts val="0"/>
              </a:spcAft>
            </a:pPr>
            <a:r>
              <a:rPr lang="en-US" dirty="0">
                <a:latin typeface="Georgia" panose="02040502050405020303" pitchFamily="18" charset="0"/>
                <a:ea typeface="Calibri" panose="020F0502020204030204" pitchFamily="34" charset="0"/>
                <a:cs typeface="Times New Roman" panose="02020603050405020304" pitchFamily="18" charset="0"/>
              </a:rPr>
              <a:t>YOUNG AMERICAN CREATIVE PATRIOTIC ART CONTEST </a:t>
            </a:r>
          </a:p>
          <a:p>
            <a:pPr marR="0" lvl="0">
              <a:lnSpc>
                <a:spcPct val="107000"/>
              </a:lnSpc>
              <a:spcBef>
                <a:spcPts val="0"/>
              </a:spcBef>
              <a:spcAft>
                <a:spcPts val="0"/>
              </a:spcAft>
            </a:pPr>
            <a:r>
              <a:rPr lang="en-US" dirty="0">
                <a:latin typeface="Georgia" panose="02040502050405020303" pitchFamily="18" charset="0"/>
                <a:ea typeface="Calibri" panose="020F0502020204030204" pitchFamily="34" charset="0"/>
                <a:cs typeface="Times New Roman" panose="02020603050405020304" pitchFamily="18" charset="0"/>
              </a:rPr>
              <a:t>(PATRIOTIC ARTS) for short</a:t>
            </a:r>
            <a:endParaRPr lang="en-US" sz="1400" dirty="0">
              <a:latin typeface="Georgia" panose="02040502050405020303" pitchFamily="18"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dirty="0">
                <a:latin typeface="Georgia" panose="02040502050405020303" pitchFamily="18" charset="0"/>
                <a:ea typeface="Calibri" panose="020F0502020204030204" pitchFamily="34" charset="0"/>
                <a:cs typeface="Times New Roman" panose="02020603050405020304" pitchFamily="18" charset="0"/>
              </a:rPr>
              <a:t>There is </a:t>
            </a:r>
            <a:r>
              <a:rPr lang="en-US" u="sng" dirty="0">
                <a:latin typeface="Georgia" panose="02040502050405020303" pitchFamily="18" charset="0"/>
                <a:ea typeface="Calibri" panose="020F0502020204030204" pitchFamily="34" charset="0"/>
                <a:cs typeface="Times New Roman" panose="02020603050405020304" pitchFamily="18" charset="0"/>
              </a:rPr>
              <a:t>no Theme just simply what does Patriotic mean to the student and put it in an arts form whether  2D or 3D</a:t>
            </a:r>
            <a:endParaRPr lang="en-US" sz="1400" dirty="0">
              <a:latin typeface="Georgia" panose="02040502050405020303" pitchFamily="18" charset="0"/>
              <a:ea typeface="Calibri" panose="020F0502020204030204" pitchFamily="34" charset="0"/>
              <a:cs typeface="Times New Roman" panose="02020603050405020304" pitchFamily="18" charset="0"/>
            </a:endParaRPr>
          </a:p>
          <a:p>
            <a:pPr marL="914400" marR="0" indent="-914400">
              <a:lnSpc>
                <a:spcPct val="107000"/>
              </a:lnSpc>
              <a:spcBef>
                <a:spcPts val="0"/>
              </a:spcBef>
              <a:spcAft>
                <a:spcPts val="0"/>
              </a:spcAft>
            </a:pPr>
            <a:r>
              <a:rPr lang="en-US" dirty="0">
                <a:latin typeface="Georgia" panose="02040502050405020303" pitchFamily="18" charset="0"/>
                <a:ea typeface="Calibri" panose="020F0502020204030204" pitchFamily="34" charset="0"/>
                <a:cs typeface="Times New Roman" panose="02020603050405020304" pitchFamily="18" charset="0"/>
              </a:rPr>
              <a:t>	This is a VFW Auxiliary program that is being lost in high schools. Like VOD it is for students and home-schooled graded 9 to 12. Must be into the local Auxiliary by March 31, 2027 w </a:t>
            </a:r>
            <a:r>
              <a:rPr lang="en-US" dirty="0" err="1">
                <a:latin typeface="Georgia" panose="02040502050405020303" pitchFamily="18" charset="0"/>
                <a:ea typeface="Calibri" panose="020F0502020204030204" pitchFamily="34" charset="0"/>
                <a:cs typeface="Times New Roman" panose="02020603050405020304" pitchFamily="18" charset="0"/>
              </a:rPr>
              <a:t>ith</a:t>
            </a:r>
            <a:r>
              <a:rPr lang="en-US" dirty="0">
                <a:latin typeface="Georgia" panose="02040502050405020303" pitchFamily="18" charset="0"/>
                <a:ea typeface="Calibri" panose="020F0502020204030204" pitchFamily="34" charset="0"/>
                <a:cs typeface="Times New Roman" panose="02020603050405020304" pitchFamily="18" charset="0"/>
              </a:rPr>
              <a:t> signatures and must be larger than 8” x 10” and smaller than 18”x 24”</a:t>
            </a:r>
            <a:endParaRPr lang="en-US" sz="1400" dirty="0">
              <a:latin typeface="Georgia" panose="02040502050405020303" pitchFamily="18" charset="0"/>
              <a:ea typeface="Calibri" panose="020F0502020204030204" pitchFamily="34" charset="0"/>
              <a:cs typeface="Times New Roman" panose="02020603050405020304" pitchFamily="18" charset="0"/>
            </a:endParaRPr>
          </a:p>
        </p:txBody>
      </p:sp>
      <p:sp>
        <p:nvSpPr>
          <p:cNvPr id="4" name="Rectangle 3"/>
          <p:cNvSpPr/>
          <p:nvPr/>
        </p:nvSpPr>
        <p:spPr>
          <a:xfrm>
            <a:off x="3489960" y="1401756"/>
            <a:ext cx="7530607" cy="1870512"/>
          </a:xfrm>
          <a:prstGeom prst="rect">
            <a:avLst/>
          </a:prstGeom>
        </p:spPr>
        <p:txBody>
          <a:bodyPr wrap="square">
            <a:spAutoFit/>
          </a:bodyPr>
          <a:lstStyle/>
          <a:p>
            <a:pPr marR="0" lvl="0">
              <a:lnSpc>
                <a:spcPct val="107000"/>
              </a:lnSpc>
              <a:spcBef>
                <a:spcPts val="0"/>
              </a:spcBef>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a:latin typeface="Georgia" panose="02040502050405020303" pitchFamily="18" charset="0"/>
                <a:ea typeface="Calibri" panose="020F0502020204030204" pitchFamily="34" charset="0"/>
                <a:cs typeface="Times New Roman" panose="02020603050405020304" pitchFamily="18" charset="0"/>
              </a:rPr>
              <a:t>CONTINUING EDUCATION SCHOLARSHIP</a:t>
            </a:r>
            <a:endParaRPr lang="en-US" sz="1400" dirty="0">
              <a:latin typeface="Georgia" panose="02040502050405020303" pitchFamily="18" charset="0"/>
              <a:ea typeface="Calibri" panose="020F0502020204030204" pitchFamily="34" charset="0"/>
              <a:cs typeface="Times New Roman" panose="02020603050405020304" pitchFamily="18" charset="0"/>
            </a:endParaRPr>
          </a:p>
          <a:p>
            <a:pPr marL="914400" marR="0">
              <a:lnSpc>
                <a:spcPct val="107000"/>
              </a:lnSpc>
              <a:spcBef>
                <a:spcPts val="0"/>
              </a:spcBef>
              <a:spcAft>
                <a:spcPts val="0"/>
              </a:spcAft>
            </a:pPr>
            <a:r>
              <a:rPr lang="en-US" dirty="0">
                <a:latin typeface="Georgia" panose="02040502050405020303" pitchFamily="18" charset="0"/>
                <a:ea typeface="Calibri" panose="020F0502020204030204" pitchFamily="34" charset="0"/>
                <a:cs typeface="Times New Roman" panose="02020603050405020304" pitchFamily="18" charset="0"/>
              </a:rPr>
              <a:t>This is a VFW Auxiliary program that provides a way to ease the financial burden for higher education. This is an opportunity offered to any Auxiliary member or their family to apply by February 15, 2027. </a:t>
            </a:r>
            <a:r>
              <a:rPr lang="en-US" u="sng" dirty="0">
                <a:latin typeface="Georgia" panose="02040502050405020303" pitchFamily="18" charset="0"/>
                <a:ea typeface="Calibri" panose="020F0502020204030204" pitchFamily="34" charset="0"/>
                <a:cs typeface="Times New Roman" panose="02020603050405020304" pitchFamily="18" charset="0"/>
              </a:rPr>
              <a:t>Less than .01%</a:t>
            </a:r>
            <a:r>
              <a:rPr lang="en-US" dirty="0">
                <a:latin typeface="Georgia" panose="02040502050405020303" pitchFamily="18" charset="0"/>
                <a:ea typeface="Calibri" panose="020F0502020204030204" pitchFamily="34" charset="0"/>
                <a:cs typeface="Times New Roman" panose="02020603050405020304" pitchFamily="18" charset="0"/>
              </a:rPr>
              <a:t> of all auxiliary member apply for this scholarship.</a:t>
            </a:r>
            <a:endParaRPr lang="en-US" sz="1400" dirty="0">
              <a:latin typeface="Georgia" panose="02040502050405020303" pitchFamily="18" charset="0"/>
              <a:ea typeface="Calibri" panose="020F0502020204030204" pitchFamily="34" charset="0"/>
              <a:cs typeface="Times New Roman" panose="02020603050405020304" pitchFamily="18" charset="0"/>
            </a:endParaRPr>
          </a:p>
        </p:txBody>
      </p:sp>
      <p:sp>
        <p:nvSpPr>
          <p:cNvPr id="7" name="TextBox 6"/>
          <p:cNvSpPr txBox="1"/>
          <p:nvPr/>
        </p:nvSpPr>
        <p:spPr>
          <a:xfrm>
            <a:off x="1313645" y="640332"/>
            <a:ext cx="4314424" cy="646331"/>
          </a:xfrm>
          <a:prstGeom prst="rect">
            <a:avLst/>
          </a:prstGeom>
          <a:noFill/>
        </p:spPr>
        <p:txBody>
          <a:bodyPr wrap="square" rtlCol="0">
            <a:spAutoFit/>
          </a:bodyPr>
          <a:lstStyle/>
          <a:p>
            <a:r>
              <a:rPr lang="en-US" dirty="0">
                <a:solidFill>
                  <a:schemeClr val="accent1">
                    <a:lumMod val="75000"/>
                  </a:schemeClr>
                </a:solidFill>
              </a:rPr>
              <a:t>Types of scholarships:…</a:t>
            </a:r>
          </a:p>
          <a:p>
            <a:r>
              <a:rPr lang="en-US" dirty="0">
                <a:solidFill>
                  <a:schemeClr val="accent1">
                    <a:lumMod val="75000"/>
                  </a:schemeClr>
                </a:solidFill>
              </a:rPr>
              <a:t>The importance to the Auxiliary… </a:t>
            </a:r>
          </a:p>
        </p:txBody>
      </p:sp>
    </p:spTree>
    <p:extLst>
      <p:ext uri="{BB962C8B-B14F-4D97-AF65-F5344CB8AC3E}">
        <p14:creationId xmlns:p14="http://schemas.microsoft.com/office/powerpoint/2010/main" val="2588737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5" name="Rounded Rectangle 4"/>
          <p:cNvSpPr/>
          <p:nvPr/>
        </p:nvSpPr>
        <p:spPr>
          <a:xfrm>
            <a:off x="3048728" y="484496"/>
            <a:ext cx="7793501" cy="1948721"/>
          </a:xfrm>
          <a:prstGeom prst="roundRect">
            <a:avLst>
              <a:gd name="adj" fmla="val 1446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nSpc>
                <a:spcPct val="107000"/>
              </a:lnSpc>
              <a:spcBef>
                <a:spcPts val="0"/>
              </a:spcBef>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a:solidFill>
                  <a:schemeClr val="accent1">
                    <a:lumMod val="75000"/>
                  </a:schemeClr>
                </a:solidFill>
                <a:ea typeface="Calibri" panose="020F0502020204030204" pitchFamily="34" charset="0"/>
                <a:cs typeface="Times New Roman" panose="02020603050405020304" pitchFamily="18" charset="0"/>
              </a:rPr>
              <a:t>VOICE OF DEMOCRACY (VOD) is a comrade program with the 2026-2027 theme of  “</a:t>
            </a:r>
            <a:r>
              <a:rPr lang="en-US" b="1" u="sng" dirty="0">
                <a:solidFill>
                  <a:schemeClr val="accent1">
                    <a:lumMod val="75000"/>
                  </a:schemeClr>
                </a:solidFill>
                <a:ea typeface="Calibri" panose="020F0502020204030204" pitchFamily="34" charset="0"/>
                <a:cs typeface="Times New Roman" panose="02020603050405020304" pitchFamily="18" charset="0"/>
              </a:rPr>
              <a:t>What a Veteran Taught Me About America</a:t>
            </a:r>
            <a:r>
              <a:rPr lang="en-US" dirty="0">
                <a:solidFill>
                  <a:schemeClr val="accent1">
                    <a:lumMod val="75000"/>
                  </a:schemeClr>
                </a:solidFill>
                <a:ea typeface="Calibri" panose="020F0502020204030204" pitchFamily="34" charset="0"/>
                <a:cs typeface="Times New Roman" panose="02020603050405020304" pitchFamily="18" charset="0"/>
              </a:rPr>
              <a:t>”</a:t>
            </a:r>
            <a:endParaRPr lang="en-US" sz="1400" dirty="0">
              <a:solidFill>
                <a:schemeClr val="accent1">
                  <a:lumMod val="75000"/>
                </a:schemeClr>
              </a:solidFill>
              <a:ea typeface="Calibri" panose="020F0502020204030204" pitchFamily="34" charset="0"/>
              <a:cs typeface="Times New Roman" panose="02020603050405020304" pitchFamily="18" charset="0"/>
            </a:endParaRPr>
          </a:p>
          <a:p>
            <a:pPr marR="0">
              <a:lnSpc>
                <a:spcPct val="107000"/>
              </a:lnSpc>
              <a:spcBef>
                <a:spcPts val="0"/>
              </a:spcBef>
              <a:spcAft>
                <a:spcPts val="0"/>
              </a:spcAft>
            </a:pPr>
            <a:r>
              <a:rPr lang="en-US" dirty="0">
                <a:solidFill>
                  <a:schemeClr val="accent1">
                    <a:lumMod val="75000"/>
                  </a:schemeClr>
                </a:solidFill>
                <a:ea typeface="Calibri" panose="020F0502020204030204" pitchFamily="34" charset="0"/>
                <a:cs typeface="Times New Roman" panose="02020603050405020304" pitchFamily="18" charset="0"/>
              </a:rPr>
              <a:t>	The Auxiliary is instrumental in its success of this contest in the past for the comrades’. It is open to all students, including home-schooled, in grades 9 to12. Must be into the local Post by Halloween 2026. Requirement is audio tape of 5 minute or less including a 300 – 400 word essay.</a:t>
            </a:r>
            <a:endParaRPr lang="en-US" sz="1400" dirty="0">
              <a:solidFill>
                <a:schemeClr val="accent1">
                  <a:lumMod val="75000"/>
                </a:schemeClr>
              </a:solidFill>
              <a:ea typeface="Calibri" panose="020F0502020204030204" pitchFamily="34" charset="0"/>
              <a:cs typeface="Times New Roman" panose="02020603050405020304" pitchFamily="18" charset="0"/>
            </a:endParaRPr>
          </a:p>
        </p:txBody>
      </p:sp>
      <p:sp useBgFill="1">
        <p:nvSpPr>
          <p:cNvPr id="6" name="Rounded Rectangle 5"/>
          <p:cNvSpPr/>
          <p:nvPr/>
        </p:nvSpPr>
        <p:spPr>
          <a:xfrm>
            <a:off x="702803" y="3374357"/>
            <a:ext cx="8229600" cy="19487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2" name="Rectangle 1"/>
          <p:cNvSpPr/>
          <p:nvPr/>
        </p:nvSpPr>
        <p:spPr>
          <a:xfrm>
            <a:off x="914399" y="3429000"/>
            <a:ext cx="8018004" cy="1791131"/>
          </a:xfrm>
          <a:prstGeom prst="rect">
            <a:avLst/>
          </a:prstGeom>
          <a:noFill/>
        </p:spPr>
        <p:txBody>
          <a:bodyPr wrap="square">
            <a:spAutoFit/>
          </a:bodyPr>
          <a:lstStyle/>
          <a:p>
            <a:pPr marR="0" lvl="0">
              <a:lnSpc>
                <a:spcPct val="107000"/>
              </a:lnSpc>
              <a:spcBef>
                <a:spcPts val="0"/>
              </a:spcBef>
              <a:spcAft>
                <a:spcPts val="0"/>
              </a:spcAft>
            </a:pPr>
            <a:endParaRPr lang="en-US" sz="1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pPr>
            <a:r>
              <a:rPr lang="en-US" dirty="0">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dirty="0">
                <a:solidFill>
                  <a:schemeClr val="accent1">
                    <a:lumMod val="75000"/>
                  </a:schemeClr>
                </a:solidFill>
                <a:ea typeface="Calibri" panose="020F0502020204030204" pitchFamily="34" charset="0"/>
                <a:cs typeface="Times New Roman" panose="02020603050405020304" pitchFamily="18" charset="0"/>
              </a:rPr>
              <a:t>PATRIOT’S PEN (P-PEN) is another comrade program with the 2026-2027 theme of  “</a:t>
            </a:r>
            <a:r>
              <a:rPr lang="en-US" b="1" u="sng" dirty="0">
                <a:solidFill>
                  <a:schemeClr val="accent1">
                    <a:lumMod val="75000"/>
                  </a:schemeClr>
                </a:solidFill>
                <a:ea typeface="Calibri" panose="020F0502020204030204" pitchFamily="34" charset="0"/>
                <a:cs typeface="Times New Roman" panose="02020603050405020304" pitchFamily="18" charset="0"/>
              </a:rPr>
              <a:t>What a Veteran Taught Me About America</a:t>
            </a:r>
            <a:r>
              <a:rPr lang="en-US" dirty="0">
                <a:solidFill>
                  <a:schemeClr val="accent1">
                    <a:lumMod val="75000"/>
                  </a:schemeClr>
                </a:solidFill>
                <a:ea typeface="Calibri" panose="020F0502020204030204" pitchFamily="34" charset="0"/>
                <a:cs typeface="Times New Roman" panose="02020603050405020304" pitchFamily="18" charset="0"/>
              </a:rPr>
              <a:t>”</a:t>
            </a:r>
            <a:endParaRPr lang="en-US" sz="1400" dirty="0">
              <a:solidFill>
                <a:schemeClr val="accent1">
                  <a:lumMod val="75000"/>
                </a:schemeClr>
              </a:solidFill>
              <a:ea typeface="Calibri" panose="020F0502020204030204" pitchFamily="34" charset="0"/>
              <a:cs typeface="Times New Roman" panose="02020603050405020304" pitchFamily="18" charset="0"/>
            </a:endParaRPr>
          </a:p>
          <a:p>
            <a:pPr marR="0">
              <a:lnSpc>
                <a:spcPct val="107000"/>
              </a:lnSpc>
              <a:spcBef>
                <a:spcPts val="0"/>
              </a:spcBef>
              <a:spcAft>
                <a:spcPts val="0"/>
              </a:spcAft>
            </a:pPr>
            <a:r>
              <a:rPr lang="en-US" dirty="0">
                <a:solidFill>
                  <a:schemeClr val="accent1">
                    <a:lumMod val="75000"/>
                  </a:schemeClr>
                </a:solidFill>
                <a:ea typeface="Calibri" panose="020F0502020204030204" pitchFamily="34" charset="0"/>
                <a:cs typeface="Times New Roman" panose="02020603050405020304" pitchFamily="18" charset="0"/>
              </a:rPr>
              <a:t>	Another contest that the Auxiliary was instrumental in its success as well. It is open to all students, including home-schooled, in grades 6 to 8. Must be into the local Post by October 31, 2026. requirement is an 300 word essay to that reflexes the theme.  </a:t>
            </a:r>
            <a:endParaRPr lang="en-US" sz="14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15398046"/>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docProps/app.xml><?xml version="1.0" encoding="utf-8"?>
<Properties xmlns="http://schemas.openxmlformats.org/officeDocument/2006/extended-properties" xmlns:vt="http://schemas.openxmlformats.org/officeDocument/2006/docPropsVTypes">
  <Template>TM04033925[[fn=Droplet]]</Template>
  <TotalTime>307</TotalTime>
  <Words>478</Words>
  <Application>Microsoft Office PowerPoint</Application>
  <PresentationFormat>Widescreen</PresentationFormat>
  <Paragraphs>25</Paragraphs>
  <Slides>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Calibri</vt:lpstr>
      <vt:lpstr>Georgia</vt:lpstr>
      <vt:lpstr>Times New Roman</vt:lpstr>
      <vt:lpstr>Tw Cen MT</vt:lpstr>
      <vt:lpstr>Droplet</vt:lpstr>
      <vt:lpstr>SCHOLARSHIPS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Scholarships</dc:title>
  <dc:creator>Girl</dc:creator>
  <cp:lastModifiedBy>Betty Decker</cp:lastModifiedBy>
  <cp:revision>21</cp:revision>
  <dcterms:created xsi:type="dcterms:W3CDTF">2020-07-18T20:47:20Z</dcterms:created>
  <dcterms:modified xsi:type="dcterms:W3CDTF">2026-09-13T16:57:13Z</dcterms:modified>
</cp:coreProperties>
</file>