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61" r:id="rId4"/>
    <p:sldId id="258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C2E9A"/>
    <a:srgbClr val="0FE1E1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C6ED1A-8277-489F-BAF4-2F68A51B8BBF}" v="35" dt="2026-09-11T05:25:03.2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78" d="100"/>
          <a:sy n="78" d="100"/>
        </p:scale>
        <p:origin x="739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3B17B-6D7A-4996-931B-3D6ACF948022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B07187-C20F-48B2-BDF0-F08129202A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143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B07187-C20F-48B2-BDF0-F08129202A0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041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A9B9E-2D6D-59B8-F24D-C39EE7AAA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932032-B262-D191-EE9E-F4A779E61F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52DCEA-0387-0E71-785C-A53158A47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20D7-8FB2-4DAF-9CEB-F01EC79A2003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58D337-8B9A-2430-8FE9-6949C4712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F9D5BF-EE72-F69F-430F-039E820B1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3F3C2-29EE-401E-8417-B29926F8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95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D058B-3C55-8720-0CEB-380CDCBE9A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ECABD6-A69E-2BF2-BCEE-BB383CD54E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1352F-9B28-E012-5F9C-AC80A4753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20D7-8FB2-4DAF-9CEB-F01EC79A2003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95E2E7-2378-F77E-50C6-C0E6456D1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877DD6-C050-710E-0B1C-525834D46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3F3C2-29EE-401E-8417-B29926F8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777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163D80-7FC0-B0E2-2FE7-CA7BA5CC7B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D17313-0F0D-511D-66DC-D537F8EEFA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DF7CB2-9C0B-6B91-6BE0-45DAB246D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20D7-8FB2-4DAF-9CEB-F01EC79A2003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98626-6543-7A45-6639-91F03C885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CA0170-E1C2-D7B3-B8B7-01A4F5A654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3F3C2-29EE-401E-8417-B29926F8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56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D6746-051C-803D-5F03-6E0C9FBDF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72A7F-4DBD-CC7B-2BEF-858E1A272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2CB1F-3080-7DAF-8D07-4314C2DAE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20D7-8FB2-4DAF-9CEB-F01EC79A2003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F8F49-DA70-BC39-D174-4E33559CB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AD519E-6AC4-48DB-329F-C89561FF8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3F3C2-29EE-401E-8417-B29926F8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237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490B0-8B78-B205-76C7-B7BFBDAA1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AA00F2-3E43-A5A0-1F3F-1C06F8BFEB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DC094B-E9EC-6E37-9394-66FF052B6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20D7-8FB2-4DAF-9CEB-F01EC79A2003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C2E1C6-F80D-313E-2F69-39337A682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5D543-0506-3E1C-CC74-71C6FCED3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3F3C2-29EE-401E-8417-B29926F8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545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D4D6A-DEBD-12BF-7F7A-72E7D7552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A1545-D3BA-D53F-221B-B2D484192B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6A53BC-CB65-0291-2007-4AC7343741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4E6B52-115F-8B8C-C862-93065F4A6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20D7-8FB2-4DAF-9CEB-F01EC79A2003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0E2F97-14F9-3BF6-0C43-AC8F27125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B7B109-D2C4-BF1C-AED9-7B8C2E35B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3F3C2-29EE-401E-8417-B29926F8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32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F5EB1-BC8D-5338-66B5-E2AC27A62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7CF52-69E8-F751-4B56-106096D27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01B90D-0023-3D49-354E-BF1CF07FD9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29D305-E598-82CB-01E8-9251B6EEFC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FAD092-8476-B1EF-F7E0-376A775882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CF09AA-64EC-9396-BCDE-5335588B3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20D7-8FB2-4DAF-9CEB-F01EC79A2003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761F9D-5F95-0B4D-F5AD-6D0EF589F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6B3C44-5181-3E01-3F43-52068349A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3F3C2-29EE-401E-8417-B29926F8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173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B5E56-60C1-8068-9D26-065F3E565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E246FC7-151F-C809-B38C-ACE5AD6F3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20D7-8FB2-4DAF-9CEB-F01EC79A2003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13319-9493-2BA9-20D2-EFB09079A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FDC1C3-2BCC-841A-AAED-4FECC752B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3F3C2-29EE-401E-8417-B29926F8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810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B88354-6608-6820-DA0E-9697CA79F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20D7-8FB2-4DAF-9CEB-F01EC79A2003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7CE630-AA89-79C0-C730-9EED27FEF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FA7414-7F5D-FED1-1933-4A1A7AF49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3F3C2-29EE-401E-8417-B29926F8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20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FBFB1-DD19-6C2D-A788-3B0176D74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F19842-89F4-A7AB-C13A-F273B30E5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470E12-9A70-E189-61AC-0EA98F243A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79673E-3759-95CA-13D8-C3B926801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20D7-8FB2-4DAF-9CEB-F01EC79A2003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7B5629-5713-E21D-60A2-F87C812D5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CF64CB-984A-8875-87D9-E958E83E7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3F3C2-29EE-401E-8417-B29926F8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499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845AE-EE91-225A-19C2-9B3250B68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B3D356-CA33-A585-B0F2-99C129DEBA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188337-F132-745D-28C1-CD20B117A6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B44209-2F26-7598-DD7E-F566F22E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820D7-8FB2-4DAF-9CEB-F01EC79A2003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1BB6C5-40A9-A185-E132-D21E735CCF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E35C8D-4E50-E767-FA9F-BF2F50E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03F3C2-29EE-401E-8417-B29926F8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536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9388F10-C7FF-835C-B5E4-CD44D9F76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5D2221-9B58-08D9-F310-8324058667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C3AA3-C75E-EB1D-61E2-2CC29A0A86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D820D7-8FB2-4DAF-9CEB-F01EC79A2003}" type="datetimeFigureOut">
              <a:rPr lang="en-US" smtClean="0"/>
              <a:t>9/13/2026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5235B-0647-A262-AA32-359CD5C6B6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972C2-CF3E-6223-ABB4-BC89AE7897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03F3C2-29EE-401E-8417-B29926F83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83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5B25F52-6C29-BE20-D3D1-177742150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" r="-1" b="-1"/>
          <a:stretch>
            <a:fillRect/>
          </a:stretch>
        </p:blipFill>
        <p:spPr>
          <a:xfrm>
            <a:off x="-3048" y="-155111"/>
            <a:ext cx="12191999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418BAF-64DE-04FF-CF2D-F588A3CE2A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2109" y="1753235"/>
            <a:ext cx="10058400" cy="2520564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8800" dirty="0">
                <a:solidFill>
                  <a:srgbClr val="FFFFFF"/>
                </a:solidFill>
              </a:rPr>
              <a:t>Veterans and Family Support Program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148FF83-83AF-AEE4-BADF-7874D5AB38C5}"/>
              </a:ext>
            </a:extLst>
          </p:cNvPr>
          <p:cNvSpPr txBox="1"/>
          <p:nvPr/>
        </p:nvSpPr>
        <p:spPr>
          <a:xfrm>
            <a:off x="1373995" y="4305662"/>
            <a:ext cx="9274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</a:rPr>
              <a:t>VFW Auxiliary, Department of New Mexico</a:t>
            </a:r>
          </a:p>
          <a:p>
            <a:pPr algn="ctr"/>
            <a:r>
              <a:rPr lang="en-US" sz="3600" b="1" dirty="0">
                <a:solidFill>
                  <a:schemeClr val="bg1"/>
                </a:solidFill>
              </a:rPr>
              <a:t>September 19, 2026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ED5641-FECC-6128-DE37-5F7A202EA4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8550" y="238608"/>
            <a:ext cx="1645518" cy="1411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545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5B78E1-8907-0BEB-54E2-1E3C8E9803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" r="1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7995FD-C87A-53D2-A911-D232010C90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3585" y="641249"/>
            <a:ext cx="2653585" cy="360417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95922B-A5BD-D242-8B62-EA247D34E3B1}"/>
              </a:ext>
            </a:extLst>
          </p:cNvPr>
          <p:cNvSpPr txBox="1"/>
          <p:nvPr/>
        </p:nvSpPr>
        <p:spPr>
          <a:xfrm>
            <a:off x="617282" y="4146731"/>
            <a:ext cx="3786189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200" b="0" i="0" u="none" strike="noStrike" baseline="0" dirty="0">
              <a:solidFill>
                <a:srgbClr val="000000"/>
              </a:solidFill>
              <a:latin typeface="Myriad Pro"/>
            </a:endParaRPr>
          </a:p>
          <a:p>
            <a:r>
              <a:rPr lang="en-US" sz="1200" b="0" i="0" u="none" strike="noStrike" baseline="0" dirty="0">
                <a:solidFill>
                  <a:srgbClr val="000000"/>
                </a:solidFill>
                <a:latin typeface="Myriad Pro"/>
              </a:rPr>
              <a:t>                       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Myriad Pro"/>
              </a:rPr>
              <a:t>Beth West </a:t>
            </a:r>
          </a:p>
          <a:p>
            <a:r>
              <a:rPr lang="en-US" sz="1800" b="0" i="1" u="none" strike="noStrike" baseline="0" dirty="0">
                <a:solidFill>
                  <a:srgbClr val="000000"/>
                </a:solidFill>
                <a:latin typeface="Myriad Pro"/>
              </a:rPr>
              <a:t>                   National </a:t>
            </a:r>
          </a:p>
          <a:p>
            <a:r>
              <a:rPr lang="en-US" sz="1800" b="0" i="1" u="none" strike="noStrike" baseline="0" dirty="0">
                <a:solidFill>
                  <a:srgbClr val="000000"/>
                </a:solidFill>
                <a:latin typeface="Myriad Pro"/>
              </a:rPr>
              <a:t>      Veterans &amp; Family Support </a:t>
            </a:r>
          </a:p>
          <a:p>
            <a:r>
              <a:rPr lang="en-US" sz="1800" b="0" i="1" u="none" strike="noStrike" baseline="0" dirty="0">
                <a:solidFill>
                  <a:srgbClr val="000000"/>
                </a:solidFill>
                <a:latin typeface="Myriad Pro"/>
              </a:rPr>
              <a:t>                 Ambassador </a:t>
            </a:r>
            <a:endParaRPr lang="en-US" sz="1800" b="0" i="0" u="none" strike="noStrike" baseline="0" dirty="0">
              <a:solidFill>
                <a:srgbClr val="000000"/>
              </a:solidFill>
              <a:latin typeface="Myriad Pro"/>
            </a:endParaRPr>
          </a:p>
          <a:p>
            <a:r>
              <a:rPr lang="en-US" sz="1800" b="0" i="1" u="none" strike="noStrike" baseline="0" dirty="0">
                <a:solidFill>
                  <a:srgbClr val="000000"/>
                </a:solidFill>
                <a:latin typeface="Myriad Pro"/>
              </a:rPr>
              <a:t>                  2026-2027 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46D67DD-4A5F-C0D3-B22E-38CF7A3AD6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873" y="664611"/>
            <a:ext cx="2502658" cy="358081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571E146-2DA7-30FA-E002-A4924CE43427}"/>
              </a:ext>
            </a:extLst>
          </p:cNvPr>
          <p:cNvSpPr txBox="1"/>
          <p:nvPr/>
        </p:nvSpPr>
        <p:spPr>
          <a:xfrm>
            <a:off x="4717684" y="4331397"/>
            <a:ext cx="42548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u="none" strike="noStrike" baseline="0" dirty="0">
                <a:solidFill>
                  <a:srgbClr val="000000"/>
                </a:solidFill>
                <a:latin typeface="Myriad Pro"/>
              </a:rPr>
              <a:t>Jonetta Martinez-Pacias</a:t>
            </a:r>
          </a:p>
          <a:p>
            <a:r>
              <a:rPr lang="en-US" sz="1800" b="0" i="1" u="none" strike="noStrike" baseline="0" dirty="0">
                <a:solidFill>
                  <a:srgbClr val="000000"/>
                </a:solidFill>
                <a:latin typeface="Myriad Pro"/>
              </a:rPr>
              <a:t>                 Dept. </a:t>
            </a:r>
            <a:r>
              <a:rPr lang="en-US" i="1" dirty="0">
                <a:solidFill>
                  <a:srgbClr val="000000"/>
                </a:solidFill>
                <a:latin typeface="Myriad Pro"/>
              </a:rPr>
              <a:t>of NM</a:t>
            </a:r>
            <a:r>
              <a:rPr lang="en-US" sz="1800" b="0" i="1" u="none" strike="noStrike" baseline="0" dirty="0">
                <a:solidFill>
                  <a:srgbClr val="000000"/>
                </a:solidFill>
                <a:latin typeface="Myriad Pro"/>
              </a:rPr>
              <a:t> </a:t>
            </a:r>
          </a:p>
          <a:p>
            <a:r>
              <a:rPr lang="en-US" sz="1800" b="0" i="1" u="none" strike="noStrike" baseline="0" dirty="0">
                <a:solidFill>
                  <a:srgbClr val="000000"/>
                </a:solidFill>
                <a:latin typeface="Myriad Pro"/>
              </a:rPr>
              <a:t>       Veterans &amp; Family Support </a:t>
            </a:r>
          </a:p>
          <a:p>
            <a:r>
              <a:rPr lang="en-US" sz="1800" b="0" i="1" u="none" strike="noStrike" baseline="0" dirty="0">
                <a:solidFill>
                  <a:srgbClr val="000000"/>
                </a:solidFill>
                <a:latin typeface="Myriad Pro"/>
              </a:rPr>
              <a:t>                    </a:t>
            </a:r>
            <a:r>
              <a:rPr lang="en-US" i="1" dirty="0">
                <a:solidFill>
                  <a:srgbClr val="000000"/>
                </a:solidFill>
                <a:latin typeface="Myriad Pro"/>
              </a:rPr>
              <a:t>Chairman</a:t>
            </a:r>
            <a:r>
              <a:rPr lang="en-US" sz="1800" b="0" i="1" u="none" strike="noStrike" baseline="0" dirty="0">
                <a:solidFill>
                  <a:srgbClr val="000000"/>
                </a:solidFill>
                <a:latin typeface="Myriad Pro"/>
              </a:rPr>
              <a:t> </a:t>
            </a:r>
            <a:endParaRPr lang="en-US" sz="1800" b="0" i="0" u="none" strike="noStrike" baseline="0" dirty="0">
              <a:solidFill>
                <a:srgbClr val="000000"/>
              </a:solidFill>
              <a:latin typeface="Myriad Pro"/>
            </a:endParaRPr>
          </a:p>
          <a:p>
            <a:r>
              <a:rPr lang="en-US" sz="1800" b="0" i="1" u="none" strike="noStrike" baseline="0" dirty="0">
                <a:solidFill>
                  <a:srgbClr val="000000"/>
                </a:solidFill>
                <a:latin typeface="Myriad Pro"/>
              </a:rPr>
              <a:t>                  2026-2027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85949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654E90E-AD1D-873D-5BB1-8AD8D4867D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" r="-1" b="-1"/>
          <a:stretch>
            <a:fillRect/>
          </a:stretch>
        </p:blipFill>
        <p:spPr>
          <a:xfrm>
            <a:off x="21" y="0"/>
            <a:ext cx="1219197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5A87B4D-8347-730A-C486-34ACACE8FC6C}"/>
              </a:ext>
            </a:extLst>
          </p:cNvPr>
          <p:cNvSpPr txBox="1"/>
          <p:nvPr/>
        </p:nvSpPr>
        <p:spPr>
          <a:xfrm>
            <a:off x="787851" y="1144745"/>
            <a:ext cx="9250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The Veterans and Family Support Program: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E24C67-81CC-DA56-CC62-42C4447DFDB0}"/>
              </a:ext>
            </a:extLst>
          </p:cNvPr>
          <p:cNvSpPr txBox="1"/>
          <p:nvPr/>
        </p:nvSpPr>
        <p:spPr>
          <a:xfrm>
            <a:off x="787850" y="2061777"/>
            <a:ext cx="9250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1" dirty="0"/>
              <a:t>Offers support for veterans, service members and their families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DD027E-5DC6-340D-CEB6-F6D017D42E3A}"/>
              </a:ext>
            </a:extLst>
          </p:cNvPr>
          <p:cNvSpPr txBox="1"/>
          <p:nvPr/>
        </p:nvSpPr>
        <p:spPr>
          <a:xfrm>
            <a:off x="787850" y="2889625"/>
            <a:ext cx="95930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1" dirty="0"/>
              <a:t>Promotes Veteran and Military Suicide Awareness and Prevention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9E129CC-F25F-DF37-C564-146F7947F75D}"/>
              </a:ext>
            </a:extLst>
          </p:cNvPr>
          <p:cNvSpPr txBox="1"/>
          <p:nvPr/>
        </p:nvSpPr>
        <p:spPr>
          <a:xfrm>
            <a:off x="787850" y="3621991"/>
            <a:ext cx="88337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1" dirty="0"/>
              <a:t>Promotes VFW’s National Veterans Service (NVS)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23E460-CBA5-59CB-C0AA-46912C0DD9AF}"/>
              </a:ext>
            </a:extLst>
          </p:cNvPr>
          <p:cNvSpPr txBox="1"/>
          <p:nvPr/>
        </p:nvSpPr>
        <p:spPr>
          <a:xfrm>
            <a:off x="787850" y="4354357"/>
            <a:ext cx="82296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1" dirty="0"/>
              <a:t>Promotes VFW’s Veterans &amp; Military Support Programs</a:t>
            </a:r>
          </a:p>
        </p:txBody>
      </p:sp>
    </p:spTree>
    <p:extLst>
      <p:ext uri="{BB962C8B-B14F-4D97-AF65-F5344CB8AC3E}">
        <p14:creationId xmlns:p14="http://schemas.microsoft.com/office/powerpoint/2010/main" val="36918137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2721B12-F07C-4EE4-A689-3F18BB040E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" r="1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C4C3E0-5A22-B249-AC46-02CD3E65E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553" y="815775"/>
            <a:ext cx="4682380" cy="392522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843314E-01C5-AD96-AF19-BB3D129887B9}"/>
              </a:ext>
            </a:extLst>
          </p:cNvPr>
          <p:cNvSpPr txBox="1"/>
          <p:nvPr/>
        </p:nvSpPr>
        <p:spPr>
          <a:xfrm>
            <a:off x="5158498" y="639559"/>
            <a:ext cx="70319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6C2E9A"/>
                </a:solidFill>
                <a:latin typeface="+mj-lt"/>
              </a:rPr>
              <a:t>5 signs to look for when someone is in emotional pain and may need help:</a:t>
            </a:r>
          </a:p>
          <a:p>
            <a:endParaRPr lang="en-US" sz="3600" b="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46DEE13-9813-DEAC-EF29-1B89E88037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9570" y="4846162"/>
            <a:ext cx="831163" cy="119606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5595FB6-F2CD-C049-6D06-DF9F599C5B2C}"/>
              </a:ext>
            </a:extLst>
          </p:cNvPr>
          <p:cNvSpPr txBox="1"/>
          <p:nvPr/>
        </p:nvSpPr>
        <p:spPr>
          <a:xfrm>
            <a:off x="5441503" y="2681941"/>
            <a:ext cx="61220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FE1E1"/>
                </a:solidFill>
              </a:rPr>
              <a:t>Personality changes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EA0D683-9C72-FB9C-C35B-61F931C2AB9C}"/>
              </a:ext>
            </a:extLst>
          </p:cNvPr>
          <p:cNvSpPr txBox="1"/>
          <p:nvPr/>
        </p:nvSpPr>
        <p:spPr>
          <a:xfrm>
            <a:off x="5441503" y="3333697"/>
            <a:ext cx="41107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FE1E1"/>
                </a:solidFill>
              </a:rPr>
              <a:t>Agitation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DEDB61-1FAF-6809-A1EC-2605275BC20F}"/>
              </a:ext>
            </a:extLst>
          </p:cNvPr>
          <p:cNvSpPr txBox="1"/>
          <p:nvPr/>
        </p:nvSpPr>
        <p:spPr>
          <a:xfrm>
            <a:off x="5441503" y="3955592"/>
            <a:ext cx="33670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FE1E1"/>
                </a:solidFill>
              </a:rPr>
              <a:t>Withdrawal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A7ABC3C-BC1C-BA98-A4F1-82D469C88F7F}"/>
              </a:ext>
            </a:extLst>
          </p:cNvPr>
          <p:cNvSpPr txBox="1"/>
          <p:nvPr/>
        </p:nvSpPr>
        <p:spPr>
          <a:xfrm>
            <a:off x="5441503" y="4541014"/>
            <a:ext cx="3905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FE1E1"/>
                </a:solidFill>
              </a:rPr>
              <a:t>Poor self-care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A70E23D-5DAE-13AB-069D-0AB4BB9061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0503" y="4951377"/>
            <a:ext cx="2808682" cy="98563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0FCFD0D4-B4D0-9E06-5991-FEB8B5AE5DBE}"/>
              </a:ext>
            </a:extLst>
          </p:cNvPr>
          <p:cNvSpPr txBox="1"/>
          <p:nvPr/>
        </p:nvSpPr>
        <p:spPr>
          <a:xfrm>
            <a:off x="5455489" y="5152543"/>
            <a:ext cx="36739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b="1" dirty="0">
                <a:solidFill>
                  <a:srgbClr val="0FE1E1"/>
                </a:solidFill>
              </a:rPr>
              <a:t>Hopelessness</a:t>
            </a:r>
          </a:p>
        </p:txBody>
      </p:sp>
    </p:spTree>
    <p:extLst>
      <p:ext uri="{BB962C8B-B14F-4D97-AF65-F5344CB8AC3E}">
        <p14:creationId xmlns:p14="http://schemas.microsoft.com/office/powerpoint/2010/main" val="1459212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5DF2FF-F596-3075-55E4-2D196AC560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" r="1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781DA37-53D6-15F7-43DA-EE6DDD2EB8D1}"/>
              </a:ext>
            </a:extLst>
          </p:cNvPr>
          <p:cNvSpPr txBox="1"/>
          <p:nvPr/>
        </p:nvSpPr>
        <p:spPr>
          <a:xfrm>
            <a:off x="212271" y="498022"/>
            <a:ext cx="119797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How can you and your Auxiliary support Veterans and Families?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3C5DF9-C84F-4129-11B3-922B9B38DCCC}"/>
              </a:ext>
            </a:extLst>
          </p:cNvPr>
          <p:cNvSpPr txBox="1"/>
          <p:nvPr/>
        </p:nvSpPr>
        <p:spPr>
          <a:xfrm>
            <a:off x="1067480" y="1140387"/>
            <a:ext cx="6278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/>
              <a:t>Support veterans in VA facilities</a:t>
            </a:r>
            <a:endParaRPr lang="en-US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C6A62A-DCD4-BB94-3718-0E07C7B47F77}"/>
              </a:ext>
            </a:extLst>
          </p:cNvPr>
          <p:cNvSpPr txBox="1"/>
          <p:nvPr/>
        </p:nvSpPr>
        <p:spPr>
          <a:xfrm>
            <a:off x="1067480" y="1994231"/>
            <a:ext cx="6531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/>
              <a:t>Support military families</a:t>
            </a:r>
            <a:endParaRPr lang="en-US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8A576E-2F3F-E448-A98D-3E55475219BC}"/>
              </a:ext>
            </a:extLst>
          </p:cNvPr>
          <p:cNvSpPr txBox="1"/>
          <p:nvPr/>
        </p:nvSpPr>
        <p:spPr>
          <a:xfrm>
            <a:off x="1067480" y="1567309"/>
            <a:ext cx="65314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/>
              <a:t>Assist veterans with everyday needs</a:t>
            </a:r>
            <a:endParaRPr 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B281AC-0654-A5D8-3E6E-0C5ED9F17CCB}"/>
              </a:ext>
            </a:extLst>
          </p:cNvPr>
          <p:cNvSpPr txBox="1"/>
          <p:nvPr/>
        </p:nvSpPr>
        <p:spPr>
          <a:xfrm>
            <a:off x="1067480" y="2421153"/>
            <a:ext cx="61762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/>
              <a:t>Help caregivers</a:t>
            </a:r>
            <a:endParaRPr lang="en-US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097549-FEF9-A6FA-E1AA-81743C13072E}"/>
              </a:ext>
            </a:extLst>
          </p:cNvPr>
          <p:cNvSpPr txBox="1"/>
          <p:nvPr/>
        </p:nvSpPr>
        <p:spPr>
          <a:xfrm>
            <a:off x="1067480" y="2848075"/>
            <a:ext cx="61762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/>
              <a:t>Support homeless veterans</a:t>
            </a:r>
            <a:endParaRPr lang="en-US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9CD2F2E-8CE9-D64B-9B66-898CADBB49BB}"/>
              </a:ext>
            </a:extLst>
          </p:cNvPr>
          <p:cNvSpPr txBox="1"/>
          <p:nvPr/>
        </p:nvSpPr>
        <p:spPr>
          <a:xfrm>
            <a:off x="1067480" y="3274997"/>
            <a:ext cx="61762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/>
              <a:t>Offer scholarships and youth programs</a:t>
            </a:r>
            <a:endParaRPr lang="en-US" sz="20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63421D-3129-32A3-48E4-33E8F1565AFE}"/>
              </a:ext>
            </a:extLst>
          </p:cNvPr>
          <p:cNvSpPr txBox="1"/>
          <p:nvPr/>
        </p:nvSpPr>
        <p:spPr>
          <a:xfrm>
            <a:off x="1067480" y="3701919"/>
            <a:ext cx="61762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/>
              <a:t>Build connection and community</a:t>
            </a:r>
            <a:endParaRPr lang="en-US" sz="20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F5419A5-44D8-9C95-C0C3-6D95BE99B7FC}"/>
              </a:ext>
            </a:extLst>
          </p:cNvPr>
          <p:cNvSpPr txBox="1"/>
          <p:nvPr/>
        </p:nvSpPr>
        <p:spPr>
          <a:xfrm>
            <a:off x="1067480" y="4128841"/>
            <a:ext cx="61762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/>
              <a:t>Connect people with professional resources</a:t>
            </a:r>
            <a:endParaRPr lang="en-US" sz="20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3990BAF-8978-2DEB-D059-FA8E66D800D0}"/>
              </a:ext>
            </a:extLst>
          </p:cNvPr>
          <p:cNvSpPr txBox="1"/>
          <p:nvPr/>
        </p:nvSpPr>
        <p:spPr>
          <a:xfrm>
            <a:off x="1067480" y="4527624"/>
            <a:ext cx="61762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/>
              <a:t>Recognize military service</a:t>
            </a:r>
            <a:endParaRPr lang="en-US" sz="20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AFC8EC0-CFA5-AF38-010E-B494800319AB}"/>
              </a:ext>
            </a:extLst>
          </p:cNvPr>
          <p:cNvSpPr txBox="1"/>
          <p:nvPr/>
        </p:nvSpPr>
        <p:spPr>
          <a:xfrm>
            <a:off x="1067480" y="4926407"/>
            <a:ext cx="61762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b="1" dirty="0"/>
              <a:t>Respond to individual needs</a:t>
            </a:r>
            <a:endParaRPr lang="en-US" sz="20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4A4C476-F0B9-9478-4C87-04463388C481}"/>
              </a:ext>
            </a:extLst>
          </p:cNvPr>
          <p:cNvSpPr txBox="1"/>
          <p:nvPr/>
        </p:nvSpPr>
        <p:spPr>
          <a:xfrm>
            <a:off x="-1" y="5426389"/>
            <a:ext cx="8768443" cy="10567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0000"/>
              </a:lnSpc>
              <a:spcAft>
                <a:spcPts val="800"/>
              </a:spcAft>
              <a:buNone/>
            </a:pPr>
            <a:r>
              <a:rPr lang="en-US" sz="2800" b="1" kern="100" dirty="0">
                <a:solidFill>
                  <a:srgbClr val="FF0000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 simple Auxiliary service model:</a:t>
            </a:r>
            <a:endParaRPr lang="en-US" sz="2800" kern="100" dirty="0">
              <a:solidFill>
                <a:srgbClr val="FF0000"/>
              </a:solidFill>
              <a:effectLst/>
              <a:latin typeface="+mn-lt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en-US" sz="2800" b="1" dirty="0">
                <a:solidFill>
                  <a:srgbClr val="FF0000"/>
                </a:solidFill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Notice a need → listen → connect → assist → follow up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590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DA585BB-8509-7EDC-0370-F7421EC89B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" r="-1" b="-1"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1A1A83-B819-4A9D-14B1-85BFF74FF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952" y="783247"/>
            <a:ext cx="7868054" cy="377209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B2D74C-088F-1DC0-59EE-027A0C79AAA5}"/>
              </a:ext>
            </a:extLst>
          </p:cNvPr>
          <p:cNvSpPr txBox="1"/>
          <p:nvPr/>
        </p:nvSpPr>
        <p:spPr>
          <a:xfrm>
            <a:off x="334736" y="4947557"/>
            <a:ext cx="799283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>
                <a:effectLst/>
                <a:latin typeface="+mn-lt"/>
              </a:rPr>
              <a:t>“It’s often the smallest acts of kindness that create the biggest differences.”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495965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192</Words>
  <Application>Microsoft Office PowerPoint</Application>
  <PresentationFormat>Widescreen</PresentationFormat>
  <Paragraphs>40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Aptos</vt:lpstr>
      <vt:lpstr>Aptos Display</vt:lpstr>
      <vt:lpstr>Arial</vt:lpstr>
      <vt:lpstr>Myriad Pro</vt:lpstr>
      <vt:lpstr>Wingdings</vt:lpstr>
      <vt:lpstr>Office Theme</vt:lpstr>
      <vt:lpstr>Veterans and Family Support Program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Jonetta Martinez-Pacias</dc:creator>
  <cp:lastModifiedBy>Betty Decker</cp:lastModifiedBy>
  <cp:revision>2</cp:revision>
  <dcterms:created xsi:type="dcterms:W3CDTF">2026-09-11T02:27:49Z</dcterms:created>
  <dcterms:modified xsi:type="dcterms:W3CDTF">2026-09-13T16:53:42Z</dcterms:modified>
</cp:coreProperties>
</file>