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144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3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22234"/>
          </a:solidFill>
          <a:ln w="12700">
            <a:solidFill>
              <a:srgbClr val="B2223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711696"/>
            <a:ext cx="12191695" cy="146304"/>
          </a:xfrm>
          <a:prstGeom prst="rect">
            <a:avLst/>
          </a:prstGeom>
          <a:solidFill>
            <a:srgbClr val="3C3B6E"/>
          </a:solidFill>
          <a:ln w="12700">
            <a:solidFill>
              <a:srgbClr val="3C3B6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11480" y="6419088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3C3B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VFW AUXILIARY • AMERICANISM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4.xml"/><Relationship Id="rId7" Type="http://schemas.openxmlformats.org/officeDocument/2006/relationships/slide" Target="slide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slide" Target="slide8.xml"/><Relationship Id="rId4" Type="http://schemas.openxmlformats.org/officeDocument/2006/relationships/slide" Target="slide6.xml"/><Relationship Id="rId9" Type="http://schemas.openxmlformats.org/officeDocument/2006/relationships/slide" Target="slide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A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B22234"/>
          </a:solidFill>
          <a:ln w="12700">
            <a:solidFill>
              <a:srgbClr val="B222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Text 1"/>
          <p:cNvSpPr/>
          <p:nvPr/>
        </p:nvSpPr>
        <p:spPr>
          <a:xfrm>
            <a:off x="4069080" y="594360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FFFFFF"/>
                </a:solidFill>
              </a:rPr>
              <a:t>★  ★  ★  ★  ★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005840" y="1417320"/>
            <a:ext cx="10177272" cy="1828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4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AMERICANISM</a:t>
            </a:r>
            <a:endParaRPr lang="en-US" sz="4500" dirty="0"/>
          </a:p>
          <a:p>
            <a:pPr marL="0" indent="0" algn="ctr">
              <a:buNone/>
            </a:pPr>
            <a:r>
              <a:rPr lang="en-US" sz="4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JEOPARDY!</a:t>
            </a:r>
            <a:endParaRPr lang="en-US" sz="4500" dirty="0"/>
          </a:p>
        </p:txBody>
      </p:sp>
      <p:sp>
        <p:nvSpPr>
          <p:cNvPr id="5" name="Text 3"/>
          <p:cNvSpPr/>
          <p:nvPr/>
        </p:nvSpPr>
        <p:spPr>
          <a:xfrm>
            <a:off x="1828800" y="3703320"/>
            <a:ext cx="85313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4D58D"/>
                </a:solidFill>
              </a:rPr>
              <a:t>VFW Auxiliary Americanism Program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828800" y="4343400"/>
            <a:ext cx="85313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FFFFFF"/>
                </a:solidFill>
              </a:rPr>
              <a:t>Test your knowledge • Celebrate patriotism • Have fun!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2926080" y="5074920"/>
            <a:ext cx="6336792" cy="0"/>
          </a:xfrm>
          <a:prstGeom prst="line">
            <a:avLst/>
          </a:prstGeom>
          <a:noFill/>
          <a:ln w="50800">
            <a:solidFill>
              <a:srgbClr val="B222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4251960" y="534924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2026–2027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DAILY DOUBLE!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4 — Americanism Deadlines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337560" y="1627632"/>
            <a:ext cx="5532120" cy="777240"/>
          </a:xfrm>
          <a:prstGeom prst="roundRect">
            <a:avLst>
              <a:gd name="adj" fmla="val 9412"/>
            </a:avLst>
          </a:prstGeom>
          <a:solidFill>
            <a:srgbClr val="B22234"/>
          </a:solidFill>
          <a:ln w="12700">
            <a:solidFill>
              <a:srgbClr val="B222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3474720" y="1810512"/>
            <a:ext cx="5257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★  DAILY DOUBLE  ★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1097280" y="2670048"/>
            <a:ext cx="9994392" cy="2423160"/>
          </a:xfrm>
          <a:prstGeom prst="roundRect">
            <a:avLst>
              <a:gd name="adj" fmla="val 2264"/>
            </a:avLst>
          </a:prstGeom>
          <a:solidFill>
            <a:srgbClr val="1F2A5A"/>
          </a:solidFill>
          <a:ln w="25400">
            <a:solidFill>
              <a:srgbClr val="D9A44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>
            <a:hlinkClick r:id="rId3" action="ppaction://hlinksldjump"/>
          </p:cNvPr>
          <p:cNvSpPr/>
          <p:nvPr/>
        </p:nvSpPr>
        <p:spPr>
          <a:xfrm>
            <a:off x="1508760" y="3081528"/>
            <a:ext cx="9171432" cy="1600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Mark your calendars! All Americanism submissions must be received by this important date.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3017520" y="525780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7085"/>
                </a:solidFill>
              </a:rPr>
              <a:t>Respond in the form of a question.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hlinkClick r:id="rId3" action="ppaction://hlinksldjump"/>
          </p:cNvPr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CORRECT RESPONSE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4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143000" y="1737360"/>
            <a:ext cx="9902952" cy="22402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254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1554480" y="2240280"/>
            <a:ext cx="9079992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A5A"/>
                </a:solidFill>
              </a:rPr>
              <a:t>What is March 31, 2027?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920240" y="4251960"/>
            <a:ext cx="8321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8202A"/>
                </a:solidFill>
              </a:rPr>
              <a:t>Remember this deadline for Americanism submissions.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AMERICANISM • Question 5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5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097280" y="1691640"/>
            <a:ext cx="9994392" cy="2423160"/>
          </a:xfrm>
          <a:prstGeom prst="roundRect">
            <a:avLst>
              <a:gd name="adj" fmla="val 2264"/>
            </a:avLst>
          </a:prstGeom>
          <a:solidFill>
            <a:srgbClr val="1F2A5A"/>
          </a:solidFill>
          <a:ln w="25400">
            <a:solidFill>
              <a:srgbClr val="D9A44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hlinkClick r:id="rId3" action="ppaction://hlinksldjump"/>
          </p:cNvPr>
          <p:cNvSpPr/>
          <p:nvPr/>
        </p:nvSpPr>
        <p:spPr>
          <a:xfrm>
            <a:off x="1508760" y="2103120"/>
            <a:ext cx="9171432" cy="1600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Don't forget this important piece of paperwork — Americanism submissions won't be complete without it.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017520" y="525780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7085"/>
                </a:solidFill>
              </a:rPr>
              <a:t>Respond in the form of a question.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hlinkClick r:id="rId3" action="ppaction://hlinksldjump"/>
          </p:cNvPr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CORRECT RESPONSE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5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143000" y="1737360"/>
            <a:ext cx="9902952" cy="22402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254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1554480" y="2240280"/>
            <a:ext cx="9079992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A5A"/>
                </a:solidFill>
              </a:rPr>
              <a:t>What is the required entry form?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920240" y="4251960"/>
            <a:ext cx="8321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8202A"/>
                </a:solidFill>
              </a:rPr>
              <a:t>Entry forms are required for submissions.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AMERICANISM • Question 6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6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097280" y="1691640"/>
            <a:ext cx="9994392" cy="2423160"/>
          </a:xfrm>
          <a:prstGeom prst="roundRect">
            <a:avLst>
              <a:gd name="adj" fmla="val 2264"/>
            </a:avLst>
          </a:prstGeom>
          <a:solidFill>
            <a:srgbClr val="1F2A5A"/>
          </a:solidFill>
          <a:ln w="25400">
            <a:solidFill>
              <a:srgbClr val="D9A44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hlinkClick r:id="rId3" action="ppaction://hlinksldjump"/>
          </p:cNvPr>
          <p:cNvSpPr/>
          <p:nvPr/>
        </p:nvSpPr>
        <p:spPr>
          <a:xfrm>
            <a:off x="1508760" y="2103120"/>
            <a:ext cx="9171432" cy="1600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This VFW Auxiliary program promotes patriotism, respect for the U.S. flag, recognition of patriotic holidays, and education about American values and traditions.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017520" y="525780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7085"/>
                </a:solidFill>
              </a:rPr>
              <a:t>Respond in the form of a question.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hlinkClick r:id="rId3" action="ppaction://hlinksldjump"/>
          </p:cNvPr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CORRECT RESPONSE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6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143000" y="1737360"/>
            <a:ext cx="9902952" cy="22402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254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1554480" y="2240280"/>
            <a:ext cx="9079992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A5A"/>
                </a:solidFill>
              </a:rPr>
              <a:t>What is the Americanism Program?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920240" y="4251960"/>
            <a:ext cx="8321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8202A"/>
                </a:solidFill>
              </a:rPr>
              <a:t>Americanism encourages patriotic education, flag respect, and recognition of American traditions.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FINAL AMERICANISM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Bonus Question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097280" y="1645920"/>
            <a:ext cx="9994392" cy="2743200"/>
          </a:xfrm>
          <a:prstGeom prst="roundRect">
            <a:avLst>
              <a:gd name="adj" fmla="val 2000"/>
            </a:avLst>
          </a:prstGeom>
          <a:solidFill>
            <a:srgbClr val="D9A441"/>
          </a:solidFill>
          <a:ln w="254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hlinkClick r:id="rId3" action="ppaction://hlinksldjump"/>
          </p:cNvPr>
          <p:cNvSpPr/>
          <p:nvPr/>
        </p:nvSpPr>
        <p:spPr>
          <a:xfrm>
            <a:off x="1554480" y="2148840"/>
            <a:ext cx="9079992" cy="16916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18202A"/>
                </a:solidFill>
              </a:rPr>
              <a:t>This concept represents love of country, loyalty to its ideals and institutions, respect for the American flag, and a commitment to preserving liberty for future generations.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2743200" y="4892040"/>
            <a:ext cx="670255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B22234"/>
                </a:solidFill>
              </a:rPr>
              <a:t>Make your final wager and write your response!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hlinkClick r:id="rId3" action="ppaction://hlinksldjump"/>
          </p:cNvPr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CORRECT RESPONSE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BONUS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143000" y="1737360"/>
            <a:ext cx="9902952" cy="22402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254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1554480" y="2240280"/>
            <a:ext cx="9079992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A5A"/>
                </a:solidFill>
              </a:rPr>
              <a:t>What is Americanism?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920240" y="4251960"/>
            <a:ext cx="8321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8202A"/>
                </a:solidFill>
              </a:rPr>
              <a:t>A fitting finish to the VFW Auxiliary Americanism challenge.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 FOR PLAYING!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VFW Auxiliary Americanism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074920" y="1508760"/>
            <a:ext cx="20116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800" dirty="0">
                <a:solidFill>
                  <a:srgbClr val="000000"/>
                </a:solidFill>
              </a:rPr>
              <a:t>🇺🇸</a:t>
            </a:r>
            <a:endParaRPr lang="en-US" sz="6800" dirty="0"/>
          </a:p>
        </p:txBody>
      </p:sp>
      <p:sp>
        <p:nvSpPr>
          <p:cNvPr id="5" name="Text 3"/>
          <p:cNvSpPr/>
          <p:nvPr/>
        </p:nvSpPr>
        <p:spPr>
          <a:xfrm>
            <a:off x="1920240" y="2971800"/>
            <a:ext cx="8348472" cy="1051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</a:rPr>
              <a:t>Promote patriotism. Honor our flag.</a:t>
            </a:r>
            <a:endParaRPr lang="en-US" sz="2800" dirty="0"/>
          </a:p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</a:rPr>
              <a:t>Celebrate Americanism.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3108960" y="4663440"/>
            <a:ext cx="597103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B22234"/>
                </a:solidFill>
              </a:rPr>
              <a:t>March 31, 2027 • Submission Deadline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TO PLAY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Jeopardy-style Americanism trivia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143000" y="1600200"/>
            <a:ext cx="566928" cy="566928"/>
          </a:xfrm>
          <a:prstGeom prst="ellipse">
            <a:avLst/>
          </a:prstGeom>
          <a:solidFill>
            <a:srgbClr val="1F2A5A"/>
          </a:solidFill>
          <a:ln w="127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1143000" y="1691640"/>
            <a:ext cx="56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1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920240" y="1581912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A5A"/>
                </a:solidFill>
              </a:rPr>
              <a:t>Choose a clue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920240" y="1947672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8202A"/>
                </a:solidFill>
              </a:rPr>
              <a:t>Select a question box from the game board.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1143000" y="2624328"/>
            <a:ext cx="566928" cy="566928"/>
          </a:xfrm>
          <a:prstGeom prst="ellipse">
            <a:avLst/>
          </a:prstGeom>
          <a:solidFill>
            <a:srgbClr val="1F2A5A"/>
          </a:solidFill>
          <a:ln w="127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1143000" y="2715768"/>
            <a:ext cx="56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2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920240" y="260604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A5A"/>
                </a:solidFill>
              </a:rPr>
              <a:t>Answer as a question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920240" y="2971800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8202A"/>
                </a:solidFill>
              </a:rPr>
              <a:t>For example: “What is a finial?”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3648456"/>
            <a:ext cx="566928" cy="566928"/>
          </a:xfrm>
          <a:prstGeom prst="ellipse">
            <a:avLst/>
          </a:prstGeom>
          <a:solidFill>
            <a:srgbClr val="B22234"/>
          </a:solidFill>
          <a:ln w="12700">
            <a:solidFill>
              <a:srgbClr val="B222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1143000" y="3739896"/>
            <a:ext cx="56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3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920240" y="363016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A5A"/>
                </a:solidFill>
              </a:rPr>
              <a:t>Daily Double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1920240" y="3995928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8202A"/>
                </a:solidFill>
              </a:rPr>
              <a:t>Question 4 is the Daily Double — wager before hearing the clue.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1143000" y="4672584"/>
            <a:ext cx="566928" cy="566928"/>
          </a:xfrm>
          <a:prstGeom prst="ellipse">
            <a:avLst/>
          </a:prstGeom>
          <a:solidFill>
            <a:srgbClr val="1F2A5A"/>
          </a:solidFill>
          <a:ln w="127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/>
          <p:cNvSpPr/>
          <p:nvPr/>
        </p:nvSpPr>
        <p:spPr>
          <a:xfrm>
            <a:off x="1143000" y="4764024"/>
            <a:ext cx="56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</a:rPr>
              <a:t>4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920240" y="4654296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A5A"/>
                </a:solidFill>
              </a:rPr>
              <a:t>Bonus round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1920240" y="5020056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8202A"/>
                </a:solidFill>
              </a:rPr>
              <a:t>Finish with the Final Americanism bonus clue.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AMERICANISM JEOPARDY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Choose a clue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02920" y="1874520"/>
            <a:ext cx="1417320" cy="2423160"/>
          </a:xfrm>
          <a:prstGeom prst="roundRect">
            <a:avLst>
              <a:gd name="adj" fmla="val 2581"/>
            </a:avLst>
          </a:prstGeom>
          <a:solidFill>
            <a:srgbClr val="1F2A5A"/>
          </a:solidFill>
          <a:ln w="1524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hlinkClick r:id="rId3" action="ppaction://hlinksldjump"/>
          </p:cNvPr>
          <p:cNvSpPr/>
          <p:nvPr/>
        </p:nvSpPr>
        <p:spPr>
          <a:xfrm>
            <a:off x="576072" y="2578608"/>
            <a:ext cx="1271016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Question 1</a:t>
            </a:r>
            <a:endParaRPr lang="en-US" sz="2400" dirty="0"/>
          </a:p>
        </p:txBody>
      </p:sp>
      <p:sp>
        <p:nvSpPr>
          <p:cNvPr id="6" name="Text 4">
            <a:hlinkClick r:id="rId3" action="ppaction://hlinksldjump"/>
          </p:cNvPr>
          <p:cNvSpPr/>
          <p:nvPr/>
        </p:nvSpPr>
        <p:spPr>
          <a:xfrm>
            <a:off x="576072" y="3867912"/>
            <a:ext cx="1271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Q1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130552" y="1874520"/>
            <a:ext cx="1417320" cy="2423160"/>
          </a:xfrm>
          <a:prstGeom prst="roundRect">
            <a:avLst>
              <a:gd name="adj" fmla="val 2581"/>
            </a:avLst>
          </a:prstGeom>
          <a:solidFill>
            <a:srgbClr val="1F2A5A"/>
          </a:solidFill>
          <a:ln w="1524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>
            <a:hlinkClick r:id="rId4" action="ppaction://hlinksldjump"/>
          </p:cNvPr>
          <p:cNvSpPr/>
          <p:nvPr/>
        </p:nvSpPr>
        <p:spPr>
          <a:xfrm>
            <a:off x="2203704" y="2578608"/>
            <a:ext cx="1271016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Question 2</a:t>
            </a:r>
            <a:endParaRPr lang="en-US" sz="2400" dirty="0"/>
          </a:p>
        </p:txBody>
      </p:sp>
      <p:sp>
        <p:nvSpPr>
          <p:cNvPr id="9" name="Text 7">
            <a:hlinkClick r:id="rId4" action="ppaction://hlinksldjump"/>
          </p:cNvPr>
          <p:cNvSpPr/>
          <p:nvPr/>
        </p:nvSpPr>
        <p:spPr>
          <a:xfrm>
            <a:off x="2203704" y="3867912"/>
            <a:ext cx="1271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Q2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758184" y="1874520"/>
            <a:ext cx="1417320" cy="2423160"/>
          </a:xfrm>
          <a:prstGeom prst="roundRect">
            <a:avLst>
              <a:gd name="adj" fmla="val 2581"/>
            </a:avLst>
          </a:prstGeom>
          <a:solidFill>
            <a:srgbClr val="1F2A5A"/>
          </a:solidFill>
          <a:ln w="1524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>
            <a:hlinkClick r:id="rId5" action="ppaction://hlinksldjump"/>
          </p:cNvPr>
          <p:cNvSpPr/>
          <p:nvPr/>
        </p:nvSpPr>
        <p:spPr>
          <a:xfrm>
            <a:off x="3831336" y="2578608"/>
            <a:ext cx="1271016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Question 3</a:t>
            </a:r>
            <a:endParaRPr lang="en-US" sz="2400" dirty="0"/>
          </a:p>
        </p:txBody>
      </p:sp>
      <p:sp>
        <p:nvSpPr>
          <p:cNvPr id="12" name="Text 10">
            <a:hlinkClick r:id="rId5" action="ppaction://hlinksldjump"/>
          </p:cNvPr>
          <p:cNvSpPr/>
          <p:nvPr/>
        </p:nvSpPr>
        <p:spPr>
          <a:xfrm>
            <a:off x="3831336" y="3867912"/>
            <a:ext cx="1271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Q3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385816" y="1874520"/>
            <a:ext cx="1417320" cy="2423160"/>
          </a:xfrm>
          <a:prstGeom prst="roundRect">
            <a:avLst>
              <a:gd name="adj" fmla="val 2581"/>
            </a:avLst>
          </a:prstGeom>
          <a:solidFill>
            <a:srgbClr val="B22234"/>
          </a:solidFill>
          <a:ln w="1524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>
            <a:hlinkClick r:id="rId6" action="ppaction://hlinksldjump"/>
          </p:cNvPr>
          <p:cNvSpPr/>
          <p:nvPr/>
        </p:nvSpPr>
        <p:spPr>
          <a:xfrm>
            <a:off x="5458968" y="2578608"/>
            <a:ext cx="1271016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DAILY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DOUBLE</a:t>
            </a:r>
            <a:endParaRPr lang="en-US" sz="1800" dirty="0"/>
          </a:p>
        </p:txBody>
      </p:sp>
      <p:sp>
        <p:nvSpPr>
          <p:cNvPr id="15" name="Text 13">
            <a:hlinkClick r:id="rId6" action="ppaction://hlinksldjump"/>
          </p:cNvPr>
          <p:cNvSpPr/>
          <p:nvPr/>
        </p:nvSpPr>
        <p:spPr>
          <a:xfrm>
            <a:off x="5458968" y="3867912"/>
            <a:ext cx="1271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Q4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013448" y="1874520"/>
            <a:ext cx="1417320" cy="2423160"/>
          </a:xfrm>
          <a:prstGeom prst="roundRect">
            <a:avLst>
              <a:gd name="adj" fmla="val 2581"/>
            </a:avLst>
          </a:prstGeom>
          <a:solidFill>
            <a:srgbClr val="1F2A5A"/>
          </a:solidFill>
          <a:ln w="1524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>
            <a:hlinkClick r:id="rId7" action="ppaction://hlinksldjump"/>
          </p:cNvPr>
          <p:cNvSpPr/>
          <p:nvPr/>
        </p:nvSpPr>
        <p:spPr>
          <a:xfrm>
            <a:off x="7086600" y="2578608"/>
            <a:ext cx="1271016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Question 5</a:t>
            </a:r>
            <a:endParaRPr lang="en-US" sz="2400" dirty="0"/>
          </a:p>
        </p:txBody>
      </p:sp>
      <p:sp>
        <p:nvSpPr>
          <p:cNvPr id="18" name="Text 16">
            <a:hlinkClick r:id="rId7" action="ppaction://hlinksldjump"/>
          </p:cNvPr>
          <p:cNvSpPr/>
          <p:nvPr/>
        </p:nvSpPr>
        <p:spPr>
          <a:xfrm>
            <a:off x="7086600" y="3867912"/>
            <a:ext cx="1271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Q5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641080" y="1874520"/>
            <a:ext cx="1417320" cy="2423160"/>
          </a:xfrm>
          <a:prstGeom prst="roundRect">
            <a:avLst>
              <a:gd name="adj" fmla="val 2581"/>
            </a:avLst>
          </a:prstGeom>
          <a:solidFill>
            <a:srgbClr val="1F2A5A"/>
          </a:solidFill>
          <a:ln w="1524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Text 18">
            <a:hlinkClick r:id="rId8" action="ppaction://hlinksldjump"/>
          </p:cNvPr>
          <p:cNvSpPr/>
          <p:nvPr/>
        </p:nvSpPr>
        <p:spPr>
          <a:xfrm>
            <a:off x="8714232" y="2578608"/>
            <a:ext cx="1271016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Question 6</a:t>
            </a:r>
            <a:endParaRPr lang="en-US" sz="2400" dirty="0"/>
          </a:p>
        </p:txBody>
      </p:sp>
      <p:sp>
        <p:nvSpPr>
          <p:cNvPr id="21" name="Text 19">
            <a:hlinkClick r:id="rId8" action="ppaction://hlinksldjump"/>
          </p:cNvPr>
          <p:cNvSpPr/>
          <p:nvPr/>
        </p:nvSpPr>
        <p:spPr>
          <a:xfrm>
            <a:off x="8714232" y="3867912"/>
            <a:ext cx="1271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Q6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10268712" y="1874520"/>
            <a:ext cx="1417320" cy="2423160"/>
          </a:xfrm>
          <a:prstGeom prst="roundRect">
            <a:avLst>
              <a:gd name="adj" fmla="val 2581"/>
            </a:avLst>
          </a:prstGeom>
          <a:solidFill>
            <a:srgbClr val="D9A441"/>
          </a:solidFill>
          <a:ln w="1524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21">
            <a:hlinkClick r:id="rId9" action="ppaction://hlinksldjump"/>
          </p:cNvPr>
          <p:cNvSpPr/>
          <p:nvPr/>
        </p:nvSpPr>
        <p:spPr>
          <a:xfrm>
            <a:off x="10341864" y="2578608"/>
            <a:ext cx="1271016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8202A"/>
                </a:solidFill>
              </a:rPr>
              <a:t>BONUS</a:t>
            </a:r>
            <a:endParaRPr lang="en-US" sz="2400" dirty="0"/>
          </a:p>
        </p:txBody>
      </p:sp>
      <p:sp>
        <p:nvSpPr>
          <p:cNvPr id="24" name="Text 22">
            <a:hlinkClick r:id="rId9" action="ppaction://hlinksldjump"/>
          </p:cNvPr>
          <p:cNvSpPr/>
          <p:nvPr/>
        </p:nvSpPr>
        <p:spPr>
          <a:xfrm>
            <a:off x="10341864" y="3867912"/>
            <a:ext cx="12710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8202A"/>
                </a:solidFill>
              </a:rPr>
              <a:t>FINAL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3337560" y="498348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B22234"/>
                </a:solidFill>
              </a:rPr>
              <a:t>Question 4 is the hidden Daily Double.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3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AMERICANISM • Question 1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1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097280" y="1691640"/>
            <a:ext cx="9994392" cy="2423160"/>
          </a:xfrm>
          <a:prstGeom prst="roundRect">
            <a:avLst>
              <a:gd name="adj" fmla="val 2264"/>
            </a:avLst>
          </a:prstGeom>
          <a:solidFill>
            <a:srgbClr val="1F2A5A"/>
          </a:solidFill>
          <a:ln w="25400">
            <a:solidFill>
              <a:srgbClr val="D9A44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hlinkClick r:id="rId3" action="ppaction://hlinksldjump"/>
          </p:cNvPr>
          <p:cNvSpPr/>
          <p:nvPr/>
        </p:nvSpPr>
        <p:spPr>
          <a:xfrm>
            <a:off x="1508760" y="2103120"/>
            <a:ext cx="9171432" cy="1600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This is where members can find the application needed for an Americanism submission.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017520" y="525780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7085"/>
                </a:solidFill>
              </a:rPr>
              <a:t>Respond in the form of a question.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hlinkClick r:id="rId3" action="ppaction://hlinksldjump"/>
          </p:cNvPr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CORRECT RESPONSE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1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143000" y="1737360"/>
            <a:ext cx="9902952" cy="22402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254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1554480" y="2240280"/>
            <a:ext cx="9079992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A5A"/>
                </a:solidFill>
              </a:rPr>
              <a:t>What is the VFW Auxiliary National website or MALTA?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920240" y="4251960"/>
            <a:ext cx="8321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8202A"/>
                </a:solidFill>
              </a:rPr>
              <a:t>Use the current Americanism Program resources for the applicable entry form.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AMERICANISM • Question 2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2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097280" y="1691640"/>
            <a:ext cx="9994392" cy="2423160"/>
          </a:xfrm>
          <a:prstGeom prst="roundRect">
            <a:avLst>
              <a:gd name="adj" fmla="val 2264"/>
            </a:avLst>
          </a:prstGeom>
          <a:solidFill>
            <a:srgbClr val="1F2A5A"/>
          </a:solidFill>
          <a:ln w="25400">
            <a:solidFill>
              <a:srgbClr val="D9A44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hlinkClick r:id="rId3" action="ppaction://hlinksldjump"/>
          </p:cNvPr>
          <p:cNvSpPr/>
          <p:nvPr/>
        </p:nvSpPr>
        <p:spPr>
          <a:xfrm>
            <a:off x="1508760" y="2103120"/>
            <a:ext cx="9171432" cy="1600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This is the official name for the ball-shaped ornament found at the top of a flagpole.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017520" y="525780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7085"/>
                </a:solidFill>
              </a:rPr>
              <a:t>Respond in the form of a question.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hlinkClick r:id="rId3" action="ppaction://hlinksldjump"/>
          </p:cNvPr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CORRECT RESPONSE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2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143000" y="1737360"/>
            <a:ext cx="9902952" cy="22402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254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1554480" y="2240280"/>
            <a:ext cx="9079992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A5A"/>
                </a:solidFill>
              </a:rPr>
              <a:t>What is a finial?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920240" y="4251960"/>
            <a:ext cx="8321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8202A"/>
                </a:solidFill>
              </a:rPr>
              <a:t>A ball-shaped finial may also be called a ball finial.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AMERICANISM • Question 3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3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097280" y="1691640"/>
            <a:ext cx="9994392" cy="2423160"/>
          </a:xfrm>
          <a:prstGeom prst="roundRect">
            <a:avLst>
              <a:gd name="adj" fmla="val 2264"/>
            </a:avLst>
          </a:prstGeom>
          <a:solidFill>
            <a:srgbClr val="1F2A5A"/>
          </a:solidFill>
          <a:ln w="25400">
            <a:solidFill>
              <a:srgbClr val="D9A441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hlinkClick r:id="rId3" action="ppaction://hlinksldjump"/>
          </p:cNvPr>
          <p:cNvSpPr/>
          <p:nvPr/>
        </p:nvSpPr>
        <p:spPr>
          <a:xfrm>
            <a:off x="1508760" y="2103120"/>
            <a:ext cx="9171432" cy="16002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FFFFFF"/>
                </a:solidFill>
              </a:rPr>
              <a:t>This person serves as the National Americanism contact/ambassador.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3017520" y="525780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667085"/>
                </a:solidFill>
              </a:rPr>
              <a:t>Respond in the form of a question.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hlinkClick r:id="rId3" action="ppaction://hlinksldjump"/>
          </p:cNvPr>
          <p:cNvSpPr/>
          <p:nvPr/>
        </p:nvSpPr>
        <p:spPr>
          <a:xfrm>
            <a:off x="548640" y="50292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F2A5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CORRECT RESPONSE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914400" y="1097280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667085"/>
                </a:solidFill>
              </a:rPr>
              <a:t>Question 3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1143000" y="1737360"/>
            <a:ext cx="9902952" cy="22402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25400">
            <a:solidFill>
              <a:srgbClr val="1F2A5A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1554480" y="2240280"/>
            <a:ext cx="9079992" cy="960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1F2A5A"/>
                </a:solidFill>
              </a:rPr>
              <a:t>Who is Jessica Gardner?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920240" y="4251960"/>
            <a:ext cx="8321040" cy="685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8202A"/>
                </a:solidFill>
              </a:rPr>
              <a:t>National Americanism contact for the 2026–2027 program year.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52628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16636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80644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B22234"/>
                </a:solidFill>
              </a:rPr>
              <a:t>★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086600" y="587044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F2A5A"/>
                </a:solidFill>
              </a:rPr>
              <a:t>★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00800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0"/>
            </a:ext>
          </a:extLst>
        </p:spPr>
        <p:txBody>
          <a:bodyPr/>
          <a:lstStyle>
            <a:lvl1pPr>
              <a:defRPr sz="900">
                <a:solidFill>
                  <a:srgbClr val="777777"/>
                </a:solidFill>
              </a:defRPr>
            </a:lvl1pPr>
          </a:lstStyle>
          <a:p>
            <a:pPr algn="l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635</Words>
  <Application>Microsoft Office PowerPoint</Application>
  <PresentationFormat>Widescreen</PresentationFormat>
  <Paragraphs>217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VFW Auxiliary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VFW Auxiliary Americanism Jeopardy</dc:title>
  <dc:subject>VFW Auxiliary Americanism Jeopardy Trivia</dc:subject>
  <dc:creator>OpenAI</dc:creator>
  <cp:lastModifiedBy>Betty Decker</cp:lastModifiedBy>
  <cp:revision>1</cp:revision>
  <dcterms:created xsi:type="dcterms:W3CDTF">2026-09-12T19:56:57Z</dcterms:created>
  <dcterms:modified xsi:type="dcterms:W3CDTF">2026-09-13T16:45:51Z</dcterms:modified>
</cp:coreProperties>
</file>