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4" r:id="rId6"/>
    <p:sldId id="263" r:id="rId7"/>
    <p:sldId id="262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47"/>
    <p:restoredTop sz="94635"/>
  </p:normalViewPr>
  <p:slideViewPr>
    <p:cSldViewPr snapToGrid="0">
      <p:cViewPr varScale="1">
        <p:scale>
          <a:sx n="78" d="100"/>
          <a:sy n="78" d="100"/>
        </p:scale>
        <p:origin x="61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075D1-6E11-904F-BD68-21F7F8578C27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4F8D5-F21F-B640-A29D-154186705C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33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D4F8D5-F21F-B640-A29D-154186705C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46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029DC-ECC2-9CFD-B9BA-2274A00E9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EFEE65-7EAD-7D4F-44AD-822AA10B62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2CC05-F4ED-5686-C0B6-13A7AF084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9AB92-BC33-0F4E-ACF5-FCD29273B21B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D72F6-5FB7-75CC-6396-574A41BFF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E02D1E-8F87-5872-0CB4-A053C5697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0841-2D91-7442-863B-E40E5501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248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ED2F1-704D-C5F7-14B3-87181A53F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35261-D260-72D2-E5DB-D8D39B0FB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6FEE3-06BA-924D-A057-C5BE8B373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9AB92-BC33-0F4E-ACF5-FCD29273B21B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E095E-B991-3CD0-91F0-DF8CCC503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F0CCD2-EA3F-FDA4-5862-09A55A5D8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0841-2D91-7442-863B-E40E5501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627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30DE12-FF6A-D43D-C7AC-059FCEF70C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2BB937-96C2-46CC-5823-95EBA85009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6FA273-5AD1-143F-4133-7D34732E5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9AB92-BC33-0F4E-ACF5-FCD29273B21B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DE4AF-C760-FABF-E346-7B13D3171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4CE95D-833A-2440-908D-447E1EC20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0841-2D91-7442-863B-E40E5501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52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0D9A0-4CFB-6D1A-0C2F-344C62028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EEEF2-EED1-6402-2CB8-AFABC4E05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A9EBD-43DE-B192-A29C-688C286EF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9AB92-BC33-0F4E-ACF5-FCD29273B21B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750D1-9FA0-E25D-20F1-A971F398B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85E3A2-4B25-B31F-089A-706F7AA0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0841-2D91-7442-863B-E40E5501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77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CD853-345B-94E0-BB6C-C8B018717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357DFB-54B0-0375-5A26-BEC2305B6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EA832-EA40-21A5-D7D2-2CF7DFA72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9AB92-BC33-0F4E-ACF5-FCD29273B21B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7644F-2895-10C1-B188-2B4130F8D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4EA8F5-1BE3-DA45-D977-3E3306EBF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0841-2D91-7442-863B-E40E5501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33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34FB9-A13E-EF56-7C35-378759857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6BE9E-03AA-94F6-1F96-1C15E2A070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C77078-45A2-5724-00E0-FF562291F1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DD724-56C7-ADCC-1735-6A6A05824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9AB92-BC33-0F4E-ACF5-FCD29273B21B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97C5CF-CF48-D6D6-D9AB-FFDB76488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FA5214-823B-38BF-10F6-ADD5D94DA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0841-2D91-7442-863B-E40E5501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00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04EDA-72DA-5F3B-B668-592F759B7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D1AF8-C5BB-4FD1-5E8C-FDA3EE923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41D8EB-33DC-98C3-89DA-554A5847C6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090559-7F2D-8A94-10B5-9BC5F8514C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BDF732-E181-5132-D1D9-6726EC6252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0FB805-40DC-F367-921E-25F1144A6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9AB92-BC33-0F4E-ACF5-FCD29273B21B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6FFC82-4A77-C81B-9E12-8A71839B1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154B3B-DD54-C259-2FF2-6548A764B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0841-2D91-7442-863B-E40E5501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255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02411-DC5E-8636-56B3-69A6F7799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2ABDCF-65BA-4175-48B0-CCFB29273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9AB92-BC33-0F4E-ACF5-FCD29273B21B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E5E209-2ADA-8200-EE9F-F3FCF145A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3FE700-4961-C4FB-3E17-D1FCB477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0841-2D91-7442-863B-E40E5501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75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E2C9BD-1D2B-092B-9CBC-07B4CBF05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9AB92-BC33-0F4E-ACF5-FCD29273B21B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0A5E93-AED5-A09F-1E38-152E1DE93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1E2C4-1671-7D03-C0D1-4D517D644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0841-2D91-7442-863B-E40E5501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748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225E-054A-E037-58AD-1F6B5E62A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B81B4-CBE7-A2F3-41AA-9DA5A9CFD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414B-AD79-A71C-EB4F-A410E16148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A9C560-725E-0AC8-5B78-149DDD753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9AB92-BC33-0F4E-ACF5-FCD29273B21B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FED7F0-C6EE-40EA-125B-593503B1E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1B6397-E94E-8620-C1B2-F790F4B8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0841-2D91-7442-863B-E40E5501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022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34039-1A28-6263-9D12-3D69A63B4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C49420-741E-B507-D6CA-760C6D13B6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E8086A-2428-6073-A7DA-CE30A6440A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13CF5D-C13C-AE27-6ACB-6831455FD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9AB92-BC33-0F4E-ACF5-FCD29273B21B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A1E521-9B45-2A28-C36A-A050BB47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C8479D-4F34-0199-1E4D-744072BC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D0841-2D91-7442-863B-E40E5501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94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DBD45E-9D57-B53D-1111-D91D9D656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5575D0-7E62-92C9-46E8-15FF36341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250BA6-0032-98DB-D93C-5DCCA03CA8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49AB92-BC33-0F4E-ACF5-FCD29273B21B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BA1AAE-61BC-563F-3A7F-B5A0F0F2E3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F04B8-03D7-B849-5539-B3FB79A9A7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7D0841-2D91-7442-863B-E40E55016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36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106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3E0D8-8939-D846-8872-E7010810A6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22506"/>
            <a:ext cx="9144000" cy="2387600"/>
          </a:xfrm>
          <a:noFill/>
        </p:spPr>
        <p:txBody>
          <a:bodyPr>
            <a:normAutofit fontScale="90000"/>
          </a:bodyPr>
          <a:lstStyle/>
          <a:p>
            <a:r>
              <a:rPr lang="en-US" sz="8800" dirty="0">
                <a:latin typeface="DIN Condensed" pitchFamily="2" charset="0"/>
              </a:rPr>
              <a:t>2026-2027</a:t>
            </a:r>
            <a:br>
              <a:rPr lang="en-US" sz="8800" dirty="0">
                <a:latin typeface="DIN Condensed" pitchFamily="2" charset="0"/>
              </a:rPr>
            </a:br>
            <a:r>
              <a:rPr lang="en-US" sz="8800" dirty="0">
                <a:latin typeface="DIN Condensed" pitchFamily="2" charset="0"/>
              </a:rPr>
              <a:t>Membership Program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512BB1-B3AB-5BE5-BFC7-A3CA6521CE32}"/>
              </a:ext>
            </a:extLst>
          </p:cNvPr>
          <p:cNvSpPr txBox="1"/>
          <p:nvPr/>
        </p:nvSpPr>
        <p:spPr>
          <a:xfrm>
            <a:off x="3624810" y="4210458"/>
            <a:ext cx="494237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latin typeface="DIN Condensed" pitchFamily="2" charset="0"/>
              </a:rPr>
              <a:t>Recruit-Retain-Rejoin</a:t>
            </a:r>
          </a:p>
          <a:p>
            <a:pPr algn="ctr"/>
            <a:r>
              <a:rPr lang="en-US" sz="5400" i="1" dirty="0">
                <a:latin typeface="DIN Condensed" pitchFamily="2" charset="0"/>
              </a:rPr>
              <a:t>Engagement </a:t>
            </a:r>
          </a:p>
        </p:txBody>
      </p:sp>
    </p:spTree>
    <p:extLst>
      <p:ext uri="{BB962C8B-B14F-4D97-AF65-F5344CB8AC3E}">
        <p14:creationId xmlns:p14="http://schemas.microsoft.com/office/powerpoint/2010/main" val="2661133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477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808558-35A1-BC42-BBA5-93D27F3E2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person wearing glasses and a black jacket&#10;&#10;AI-generated content may be incorrect.">
            <a:extLst>
              <a:ext uri="{FF2B5EF4-FFF2-40B4-BE49-F238E27FC236}">
                <a16:creationId xmlns:a16="http://schemas.microsoft.com/office/drawing/2014/main" id="{0A158D62-5098-C2D4-069C-B97212A69D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9784" r="14964" b="20197"/>
          <a:stretch>
            <a:fillRect/>
          </a:stretch>
        </p:blipFill>
        <p:spPr>
          <a:xfrm>
            <a:off x="3087291" y="389964"/>
            <a:ext cx="2668050" cy="3744493"/>
          </a:xfrm>
          <a:prstGeom prst="rect">
            <a:avLst/>
          </a:prstGeom>
        </p:spPr>
      </p:pic>
      <p:pic>
        <p:nvPicPr>
          <p:cNvPr id="9" name="Picture 8" descr="A person with long hair wearing glasses&#10;&#10;AI-generated content may be incorrect.">
            <a:extLst>
              <a:ext uri="{FF2B5EF4-FFF2-40B4-BE49-F238E27FC236}">
                <a16:creationId xmlns:a16="http://schemas.microsoft.com/office/drawing/2014/main" id="{EF7C21F0-F82F-1E08-FC0A-DA5451EB2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550" y="389964"/>
            <a:ext cx="2204267" cy="37367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660F0D-9601-D7F2-670C-71C6E4617FF4}"/>
              </a:ext>
            </a:extLst>
          </p:cNvPr>
          <p:cNvSpPr txBox="1"/>
          <p:nvPr/>
        </p:nvSpPr>
        <p:spPr>
          <a:xfrm>
            <a:off x="2729754" y="4222958"/>
            <a:ext cx="30255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DIN Condensed" pitchFamily="2" charset="0"/>
              </a:rPr>
              <a:t>National Ambassador</a:t>
            </a:r>
          </a:p>
          <a:p>
            <a:pPr algn="ctr"/>
            <a:r>
              <a:rPr lang="en-US" sz="2400" dirty="0">
                <a:latin typeface="DIN Condensed" pitchFamily="2" charset="0"/>
              </a:rPr>
              <a:t>Kristin DiGiacomo </a:t>
            </a:r>
          </a:p>
          <a:p>
            <a:pPr algn="ctr"/>
            <a:r>
              <a:rPr lang="en-US" sz="2400" dirty="0">
                <a:latin typeface="DIN Condensed" pitchFamily="2" charset="0"/>
              </a:rPr>
              <a:t>Department of Pennsylvania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21C107-2B50-69A8-5379-FD061F553552}"/>
              </a:ext>
            </a:extLst>
          </p:cNvPr>
          <p:cNvSpPr txBox="1"/>
          <p:nvPr/>
        </p:nvSpPr>
        <p:spPr>
          <a:xfrm>
            <a:off x="6257890" y="4125237"/>
            <a:ext cx="302558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DIN Condensed" pitchFamily="2" charset="0"/>
              </a:rPr>
              <a:t>Department Chairman</a:t>
            </a:r>
          </a:p>
          <a:p>
            <a:pPr algn="ctr"/>
            <a:r>
              <a:rPr lang="en-US" sz="2400" dirty="0">
                <a:latin typeface="DIN Condensed" pitchFamily="2" charset="0"/>
              </a:rPr>
              <a:t>Amanda Silva</a:t>
            </a:r>
          </a:p>
          <a:p>
            <a:pPr algn="ctr"/>
            <a:r>
              <a:rPr lang="en-US" sz="2400" dirty="0">
                <a:latin typeface="DIN Condensed" pitchFamily="2" charset="0"/>
              </a:rPr>
              <a:t>Auxiliary 3370</a:t>
            </a:r>
          </a:p>
          <a:p>
            <a:pPr algn="ctr"/>
            <a:r>
              <a:rPr lang="en-US" sz="2400" dirty="0">
                <a:latin typeface="DIN Condensed" pitchFamily="2" charset="0"/>
              </a:rPr>
              <a:t>505-903-1540</a:t>
            </a:r>
          </a:p>
          <a:p>
            <a:pPr algn="ctr"/>
            <a:r>
              <a:rPr lang="en-US" sz="2400" dirty="0" err="1">
                <a:latin typeface="DIN Condensed" pitchFamily="2" charset="0"/>
              </a:rPr>
              <a:t>mandaztm@gmail.com</a:t>
            </a:r>
            <a:endParaRPr lang="en-US" sz="2400" dirty="0">
              <a:latin typeface="DIN Condens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061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EB63BB-88A8-DE29-69B9-AB8EBDF80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A0DCA5-2993-BCAB-4777-E1AA728F9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>
                <a:latin typeface="DIN Condensed" pitchFamily="2" charset="0"/>
              </a:rPr>
              <a:t>The Three R’s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B620CE-5D49-B86E-6F94-4670B042A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2247" y="1869141"/>
            <a:ext cx="8754036" cy="410135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6000" dirty="0"/>
              <a:t>Recruit</a:t>
            </a:r>
          </a:p>
          <a:p>
            <a:pPr marL="0" indent="0" algn="ctr">
              <a:buNone/>
            </a:pPr>
            <a:r>
              <a:rPr lang="en-US" sz="6000" dirty="0"/>
              <a:t>Retain</a:t>
            </a:r>
          </a:p>
          <a:p>
            <a:pPr marL="0" indent="0" algn="ctr">
              <a:buNone/>
            </a:pPr>
            <a:r>
              <a:rPr lang="en-US" sz="6000" dirty="0"/>
              <a:t>Rejoin </a:t>
            </a:r>
          </a:p>
          <a:p>
            <a:pPr marL="0" indent="0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6000" dirty="0"/>
              <a:t>Then what? </a:t>
            </a:r>
          </a:p>
        </p:txBody>
      </p:sp>
    </p:spTree>
    <p:extLst>
      <p:ext uri="{BB962C8B-B14F-4D97-AF65-F5344CB8AC3E}">
        <p14:creationId xmlns:p14="http://schemas.microsoft.com/office/powerpoint/2010/main" val="2273187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202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FECAB3-1C39-601A-7F7C-E264B7DB4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CE2CD68-0EF1-54A2-1F8F-9A7D4FDFA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>
                <a:latin typeface="DIN Condensed" pitchFamily="2" charset="0"/>
              </a:rPr>
              <a:t>Membership Engagement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6F1B80-7856-85A9-51B3-3A3BC0B14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8982" y="2057400"/>
            <a:ext cx="8754036" cy="41013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/>
              <a:t>What is their why? </a:t>
            </a:r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dirty="0"/>
              <a:t>What are their strengths? </a:t>
            </a:r>
          </a:p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200" i="1" dirty="0"/>
              <a:t>ALWAYS</a:t>
            </a:r>
            <a:r>
              <a:rPr lang="en-US" sz="3200" dirty="0"/>
              <a:t> be </a:t>
            </a:r>
            <a:r>
              <a:rPr lang="en-US" sz="3200" b="1" dirty="0"/>
              <a:t>KIND</a:t>
            </a:r>
            <a:r>
              <a:rPr lang="en-US" sz="3200" dirty="0"/>
              <a:t>, </a:t>
            </a:r>
            <a:r>
              <a:rPr lang="en-US" sz="3200" b="1" dirty="0"/>
              <a:t>COURTEOUS,</a:t>
            </a:r>
            <a:r>
              <a:rPr lang="en-US" sz="3200" dirty="0"/>
              <a:t> and </a:t>
            </a:r>
            <a:r>
              <a:rPr lang="en-US" sz="3200" b="1" dirty="0"/>
              <a:t>LISTEN</a:t>
            </a:r>
            <a:r>
              <a:rPr lang="en-US" sz="32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88802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48F500-D0C3-C962-E582-F3C23F417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32ED7D21-AAAC-A360-6032-A107F34B14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37012" y="1223379"/>
            <a:ext cx="7117976" cy="54879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3B16CBB-3059-F947-6F84-F85B94EBD166}"/>
              </a:ext>
            </a:extLst>
          </p:cNvPr>
          <p:cNvSpPr txBox="1"/>
          <p:nvPr/>
        </p:nvSpPr>
        <p:spPr>
          <a:xfrm>
            <a:off x="1757643" y="146643"/>
            <a:ext cx="867671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latin typeface="DIN Condensed" pitchFamily="2" charset="0"/>
              </a:rPr>
              <a:t>MEMBERSHIP BINGO!</a:t>
            </a:r>
            <a:endParaRPr lang="en-US" sz="6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D965CC-5E7F-2A4A-B8CC-39D131E297B9}"/>
              </a:ext>
            </a:extLst>
          </p:cNvPr>
          <p:cNvSpPr/>
          <p:nvPr/>
        </p:nvSpPr>
        <p:spPr>
          <a:xfrm>
            <a:off x="4719918" y="2111188"/>
            <a:ext cx="860611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621786-4C5C-B48E-4EF3-B9586E4E72F6}"/>
              </a:ext>
            </a:extLst>
          </p:cNvPr>
          <p:cNvSpPr/>
          <p:nvPr/>
        </p:nvSpPr>
        <p:spPr>
          <a:xfrm>
            <a:off x="5674659" y="2111188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1035E2-CC93-F7E4-504C-660214573468}"/>
              </a:ext>
            </a:extLst>
          </p:cNvPr>
          <p:cNvSpPr/>
          <p:nvPr/>
        </p:nvSpPr>
        <p:spPr>
          <a:xfrm>
            <a:off x="6629401" y="2111188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19360F-4FB7-3626-42EF-433630FD2689}"/>
              </a:ext>
            </a:extLst>
          </p:cNvPr>
          <p:cNvSpPr/>
          <p:nvPr/>
        </p:nvSpPr>
        <p:spPr>
          <a:xfrm>
            <a:off x="7584143" y="2111188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BBDC96-DF1A-29C4-E718-FDD5C434FA10}"/>
              </a:ext>
            </a:extLst>
          </p:cNvPr>
          <p:cNvSpPr/>
          <p:nvPr/>
        </p:nvSpPr>
        <p:spPr>
          <a:xfrm>
            <a:off x="8538885" y="2111188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A696734-C76E-A362-9736-6D036F9E91FD}"/>
              </a:ext>
            </a:extLst>
          </p:cNvPr>
          <p:cNvSpPr/>
          <p:nvPr/>
        </p:nvSpPr>
        <p:spPr>
          <a:xfrm>
            <a:off x="2828366" y="3032311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B2EE0B4-1792-2AD2-3B67-C6BD1A9E7A4A}"/>
              </a:ext>
            </a:extLst>
          </p:cNvPr>
          <p:cNvSpPr/>
          <p:nvPr/>
        </p:nvSpPr>
        <p:spPr>
          <a:xfrm>
            <a:off x="3823449" y="3032311"/>
            <a:ext cx="896469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B48702-FFC5-89EF-2C3D-72316313311F}"/>
              </a:ext>
            </a:extLst>
          </p:cNvPr>
          <p:cNvSpPr/>
          <p:nvPr/>
        </p:nvSpPr>
        <p:spPr>
          <a:xfrm>
            <a:off x="4814047" y="3021524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FA9E32-5BE2-E286-236A-27890B4B2248}"/>
              </a:ext>
            </a:extLst>
          </p:cNvPr>
          <p:cNvSpPr/>
          <p:nvPr/>
        </p:nvSpPr>
        <p:spPr>
          <a:xfrm>
            <a:off x="5726207" y="3005416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DFC426-74BD-2E3F-D8C0-4C0AAB869368}"/>
              </a:ext>
            </a:extLst>
          </p:cNvPr>
          <p:cNvSpPr/>
          <p:nvPr/>
        </p:nvSpPr>
        <p:spPr>
          <a:xfrm>
            <a:off x="6638367" y="2991969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1CF06DF-83FA-5784-8CDD-010C4694B8BE}"/>
              </a:ext>
            </a:extLst>
          </p:cNvPr>
          <p:cNvSpPr/>
          <p:nvPr/>
        </p:nvSpPr>
        <p:spPr>
          <a:xfrm>
            <a:off x="7550527" y="3005416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7B52431-0A05-ECAF-0DAD-69FF781FCAA8}"/>
              </a:ext>
            </a:extLst>
          </p:cNvPr>
          <p:cNvSpPr/>
          <p:nvPr/>
        </p:nvSpPr>
        <p:spPr>
          <a:xfrm>
            <a:off x="8538885" y="3005416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DB1E408-F059-585E-F30F-CC9111365DF5}"/>
              </a:ext>
            </a:extLst>
          </p:cNvPr>
          <p:cNvSpPr/>
          <p:nvPr/>
        </p:nvSpPr>
        <p:spPr>
          <a:xfrm>
            <a:off x="2828366" y="3892921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4C2A6B6-2AB4-E6DB-A082-EDF24DA96D2D}"/>
              </a:ext>
            </a:extLst>
          </p:cNvPr>
          <p:cNvSpPr/>
          <p:nvPr/>
        </p:nvSpPr>
        <p:spPr>
          <a:xfrm>
            <a:off x="3823449" y="3892921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755BA24-D704-C62B-8F3D-227D010F54EB}"/>
              </a:ext>
            </a:extLst>
          </p:cNvPr>
          <p:cNvSpPr/>
          <p:nvPr/>
        </p:nvSpPr>
        <p:spPr>
          <a:xfrm>
            <a:off x="4733365" y="3892921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EED9E2A-615A-5F79-6F95-17383FDC1FE4}"/>
              </a:ext>
            </a:extLst>
          </p:cNvPr>
          <p:cNvSpPr/>
          <p:nvPr/>
        </p:nvSpPr>
        <p:spPr>
          <a:xfrm>
            <a:off x="5665694" y="3883475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28AA596-6288-6F39-2AB6-6B3EEE4B60B8}"/>
              </a:ext>
            </a:extLst>
          </p:cNvPr>
          <p:cNvSpPr/>
          <p:nvPr/>
        </p:nvSpPr>
        <p:spPr>
          <a:xfrm>
            <a:off x="6598023" y="3892921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B27B72A-93C4-89B8-BBC1-AA1CB239F3A4}"/>
              </a:ext>
            </a:extLst>
          </p:cNvPr>
          <p:cNvSpPr/>
          <p:nvPr/>
        </p:nvSpPr>
        <p:spPr>
          <a:xfrm>
            <a:off x="7584143" y="3883475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1C00C6D-96CE-A8CB-5FCF-90423C78985D}"/>
              </a:ext>
            </a:extLst>
          </p:cNvPr>
          <p:cNvSpPr/>
          <p:nvPr/>
        </p:nvSpPr>
        <p:spPr>
          <a:xfrm>
            <a:off x="8547853" y="3899644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77B2027-A720-417B-AD71-5FDE33780143}"/>
              </a:ext>
            </a:extLst>
          </p:cNvPr>
          <p:cNvSpPr/>
          <p:nvPr/>
        </p:nvSpPr>
        <p:spPr>
          <a:xfrm>
            <a:off x="2828366" y="4793870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623E629-DCD9-98B5-0BB4-B3B436B6B22A}"/>
              </a:ext>
            </a:extLst>
          </p:cNvPr>
          <p:cNvSpPr/>
          <p:nvPr/>
        </p:nvSpPr>
        <p:spPr>
          <a:xfrm>
            <a:off x="3823449" y="4783088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A10423D-9FE8-78AB-7F0D-3A694AB50EFD}"/>
              </a:ext>
            </a:extLst>
          </p:cNvPr>
          <p:cNvSpPr/>
          <p:nvPr/>
        </p:nvSpPr>
        <p:spPr>
          <a:xfrm>
            <a:off x="4733365" y="4764318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79A820B-6728-0CDF-2983-7BA8860F4D43}"/>
              </a:ext>
            </a:extLst>
          </p:cNvPr>
          <p:cNvSpPr/>
          <p:nvPr/>
        </p:nvSpPr>
        <p:spPr>
          <a:xfrm>
            <a:off x="5643281" y="4745426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7743360-590F-3CB8-1569-8A63FE0B75B6}"/>
              </a:ext>
            </a:extLst>
          </p:cNvPr>
          <p:cNvSpPr/>
          <p:nvPr/>
        </p:nvSpPr>
        <p:spPr>
          <a:xfrm>
            <a:off x="6598023" y="4745425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82B2342-6279-F497-511E-CD8932CDB70C}"/>
              </a:ext>
            </a:extLst>
          </p:cNvPr>
          <p:cNvSpPr/>
          <p:nvPr/>
        </p:nvSpPr>
        <p:spPr>
          <a:xfrm>
            <a:off x="7584143" y="4777703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10D4EB3-C432-D761-6627-C3D776437DD8}"/>
              </a:ext>
            </a:extLst>
          </p:cNvPr>
          <p:cNvSpPr/>
          <p:nvPr/>
        </p:nvSpPr>
        <p:spPr>
          <a:xfrm>
            <a:off x="8538885" y="4777703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466CD3B-EF55-AFE6-30DE-DE83E7A6DB32}"/>
              </a:ext>
            </a:extLst>
          </p:cNvPr>
          <p:cNvSpPr/>
          <p:nvPr/>
        </p:nvSpPr>
        <p:spPr>
          <a:xfrm>
            <a:off x="2828366" y="5671930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8908171-2E66-A2D8-C1E8-85FDAFE43F6C}"/>
              </a:ext>
            </a:extLst>
          </p:cNvPr>
          <p:cNvSpPr/>
          <p:nvPr/>
        </p:nvSpPr>
        <p:spPr>
          <a:xfrm>
            <a:off x="3810002" y="5671930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93C944A-D9A0-44D4-8693-AEDDAA2836E6}"/>
              </a:ext>
            </a:extLst>
          </p:cNvPr>
          <p:cNvSpPr/>
          <p:nvPr/>
        </p:nvSpPr>
        <p:spPr>
          <a:xfrm>
            <a:off x="4733365" y="5671930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BE1829C-6E0E-CDD5-D15E-0FC90932E08D}"/>
              </a:ext>
            </a:extLst>
          </p:cNvPr>
          <p:cNvSpPr/>
          <p:nvPr/>
        </p:nvSpPr>
        <p:spPr>
          <a:xfrm>
            <a:off x="5674659" y="5645030"/>
            <a:ext cx="860612" cy="793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44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202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D84F60-8EF2-47EB-3828-CF562FE2E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012826-FC00-EE00-A5CA-619AA9701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>
                <a:latin typeface="DIN Condensed" pitchFamily="2" charset="0"/>
              </a:rPr>
              <a:t>Eligibility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2031A92-C9D7-8649-725F-89AEF1362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9823" y="1976718"/>
            <a:ext cx="8754036" cy="410135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07283F-768F-B7E0-DF98-382853242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50" y="1637179"/>
            <a:ext cx="5059854" cy="47804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A51CF3-A252-4255-22C7-9C2E7B3D38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902"/>
          <a:stretch>
            <a:fillRect/>
          </a:stretch>
        </p:blipFill>
        <p:spPr>
          <a:xfrm>
            <a:off x="5898054" y="1690688"/>
            <a:ext cx="6054380" cy="385930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A4985C-991B-9D75-63CD-54559603CCE4}"/>
              </a:ext>
            </a:extLst>
          </p:cNvPr>
          <p:cNvSpPr/>
          <p:nvPr/>
        </p:nvSpPr>
        <p:spPr>
          <a:xfrm>
            <a:off x="653350" y="5688106"/>
            <a:ext cx="5059854" cy="67599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Arrow 6">
            <a:extLst>
              <a:ext uri="{FF2B5EF4-FFF2-40B4-BE49-F238E27FC236}">
                <a16:creationId xmlns:a16="http://schemas.microsoft.com/office/drawing/2014/main" id="{FFB8E02B-036F-D972-B44D-736122C24A7D}"/>
              </a:ext>
            </a:extLst>
          </p:cNvPr>
          <p:cNvSpPr/>
          <p:nvPr/>
        </p:nvSpPr>
        <p:spPr>
          <a:xfrm>
            <a:off x="5898054" y="5688106"/>
            <a:ext cx="3313181" cy="675994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38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202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712745-AEC6-7BE6-A3B2-DEA884BF0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E74C45-593D-B3B1-4D68-672E7F3AF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>
                <a:latin typeface="DIN Condensed" pitchFamily="2" charset="0"/>
              </a:rPr>
              <a:t>What to look for?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E5DA3A-3929-E7C1-59FA-122D983AA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2247" y="1869141"/>
            <a:ext cx="8754036" cy="410135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EE2A94-C0BB-9D2D-F000-3BD01A3D7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717" y="1425387"/>
            <a:ext cx="3855881" cy="49888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F947BE-2242-5C14-E437-EED5AC7ACB2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80"/>
          <a:stretch>
            <a:fillRect/>
          </a:stretch>
        </p:blipFill>
        <p:spPr>
          <a:xfrm>
            <a:off x="3265620" y="1690688"/>
            <a:ext cx="8451249" cy="2711903"/>
          </a:xfrm>
          <a:prstGeom prst="rect">
            <a:avLst/>
          </a:prstGeom>
          <a:effectLst>
            <a:glow rad="228600">
              <a:srgbClr val="FF0000">
                <a:alpha val="40000"/>
              </a:srgbClr>
            </a:glo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B2905C-9010-2D88-59E3-43DC9E781ED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43" b="4926"/>
          <a:stretch>
            <a:fillRect/>
          </a:stretch>
        </p:blipFill>
        <p:spPr>
          <a:xfrm>
            <a:off x="6425453" y="4161804"/>
            <a:ext cx="4928347" cy="2416935"/>
          </a:xfrm>
          <a:prstGeom prst="rect">
            <a:avLst/>
          </a:prstGeom>
          <a:effectLst>
            <a:glow rad="139700">
              <a:srgbClr val="FF0000">
                <a:alpha val="40000"/>
              </a:srgbClr>
            </a:glo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6DCF5A6-BED4-3E03-5D6F-C17CADAEEE39}"/>
              </a:ext>
            </a:extLst>
          </p:cNvPr>
          <p:cNvSpPr/>
          <p:nvPr/>
        </p:nvSpPr>
        <p:spPr>
          <a:xfrm>
            <a:off x="6668027" y="6060234"/>
            <a:ext cx="4089620" cy="4830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D86DAC5F-E138-654C-FC61-F26011FCB50B}"/>
              </a:ext>
            </a:extLst>
          </p:cNvPr>
          <p:cNvSpPr/>
          <p:nvPr/>
        </p:nvSpPr>
        <p:spPr>
          <a:xfrm>
            <a:off x="4381763" y="5928472"/>
            <a:ext cx="2162999" cy="69229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7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986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51CB1D-BFB3-FBFD-2016-A8E7E395D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8E0D1D-C96A-2C74-F924-A4D79DA80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>
                <a:latin typeface="DIN Condensed" pitchFamily="2" charset="0"/>
              </a:rPr>
              <a:t>Awards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A9CD84B-CB85-3096-C749-8FBF70E49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706" y="1509759"/>
            <a:ext cx="10009094" cy="410135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000" b="1" dirty="0"/>
              <a:t>Awards for members</a:t>
            </a:r>
            <a:r>
              <a:rPr lang="en-US" sz="3000" dirty="0"/>
              <a:t>:</a:t>
            </a:r>
          </a:p>
          <a:p>
            <a:r>
              <a:rPr lang="en-US" sz="2600" dirty="0"/>
              <a:t>5 Member Recruiter Pin – mailed to members and will be entered in a drawing to win $100 Visa gift card</a:t>
            </a:r>
          </a:p>
          <a:p>
            <a:r>
              <a:rPr lang="en-US" sz="2600" dirty="0"/>
              <a:t>Members who recruit 20+ New or Rejoined members will receive the </a:t>
            </a:r>
            <a:r>
              <a:rPr lang="en-US" sz="2600" b="1" u="sng" dirty="0"/>
              <a:t>National Membership Recruiter Award </a:t>
            </a:r>
            <a:r>
              <a:rPr lang="en-US" sz="2600" dirty="0"/>
              <a:t>and will be entered in a drawing to win $400 Visa gift card</a:t>
            </a:r>
          </a:p>
          <a:p>
            <a:pPr marL="0" indent="0">
              <a:buNone/>
            </a:pPr>
            <a:r>
              <a:rPr lang="en-US" sz="3000" b="1" dirty="0"/>
              <a:t>Department Awards</a:t>
            </a:r>
            <a:r>
              <a:rPr lang="en-US" sz="3000" dirty="0"/>
              <a:t>: </a:t>
            </a:r>
          </a:p>
          <a:p>
            <a:pPr marL="0" indent="0">
              <a:buNone/>
            </a:pPr>
            <a:r>
              <a:rPr lang="en-US" sz="2600" dirty="0"/>
              <a:t>1</a:t>
            </a:r>
            <a:r>
              <a:rPr lang="en-US" sz="2600" baseline="30000" dirty="0"/>
              <a:t>st</a:t>
            </a:r>
            <a:r>
              <a:rPr lang="en-US" sz="2600" dirty="0"/>
              <a:t> Down – $400 to each Dept that reaches </a:t>
            </a:r>
            <a:r>
              <a:rPr lang="en-US" sz="2600" b="1" dirty="0"/>
              <a:t>95%</a:t>
            </a:r>
            <a:r>
              <a:rPr lang="en-US" sz="2600" dirty="0"/>
              <a:t> by </a:t>
            </a:r>
            <a:r>
              <a:rPr lang="en-US" sz="2600" u="sng" dirty="0"/>
              <a:t>11/30/2026</a:t>
            </a:r>
          </a:p>
          <a:p>
            <a:pPr marL="0" indent="0">
              <a:buNone/>
            </a:pPr>
            <a:r>
              <a:rPr lang="en-US" sz="2600" dirty="0"/>
              <a:t>2</a:t>
            </a:r>
            <a:r>
              <a:rPr lang="en-US" sz="2600" baseline="30000" dirty="0"/>
              <a:t>nd</a:t>
            </a:r>
            <a:r>
              <a:rPr lang="en-US" sz="2600" dirty="0"/>
              <a:t> Down – $450 to each Dept that reaches </a:t>
            </a:r>
            <a:r>
              <a:rPr lang="en-US" sz="2600" b="1" dirty="0"/>
              <a:t>98%</a:t>
            </a:r>
            <a:r>
              <a:rPr lang="en-US" sz="2600" dirty="0"/>
              <a:t> by </a:t>
            </a:r>
            <a:r>
              <a:rPr lang="en-US" sz="2600" u="sng" dirty="0"/>
              <a:t>2/28/2027</a:t>
            </a:r>
          </a:p>
          <a:p>
            <a:pPr marL="0" indent="0">
              <a:buNone/>
            </a:pPr>
            <a:r>
              <a:rPr lang="en-US" sz="2600" dirty="0"/>
              <a:t>3</a:t>
            </a:r>
            <a:r>
              <a:rPr lang="en-US" sz="2600" baseline="30000" dirty="0"/>
              <a:t>rd</a:t>
            </a:r>
            <a:r>
              <a:rPr lang="en-US" sz="2600" dirty="0"/>
              <a:t> Down – $500 to each Dept that reaches </a:t>
            </a:r>
            <a:r>
              <a:rPr lang="en-US" sz="2600" b="1" dirty="0"/>
              <a:t>100%</a:t>
            </a:r>
            <a:r>
              <a:rPr lang="en-US" sz="2600" dirty="0"/>
              <a:t> by </a:t>
            </a:r>
            <a:r>
              <a:rPr lang="en-US" sz="2600" u="sng" dirty="0"/>
              <a:t>4/30/2027</a:t>
            </a:r>
          </a:p>
          <a:p>
            <a:pPr marL="0" indent="0">
              <a:buNone/>
            </a:pPr>
            <a:r>
              <a:rPr lang="en-US" sz="2600" dirty="0"/>
              <a:t>4</a:t>
            </a:r>
            <a:r>
              <a:rPr lang="en-US" sz="2600" baseline="30000" dirty="0"/>
              <a:t>th</a:t>
            </a:r>
            <a:r>
              <a:rPr lang="en-US" sz="2600" dirty="0"/>
              <a:t> Down – $600 to each Dept that reaches </a:t>
            </a:r>
            <a:r>
              <a:rPr lang="en-US" sz="2600" b="1" dirty="0"/>
              <a:t>102%</a:t>
            </a:r>
            <a:r>
              <a:rPr lang="en-US" sz="2600" dirty="0"/>
              <a:t> by </a:t>
            </a:r>
            <a:r>
              <a:rPr lang="en-US" sz="2600" u="sng" dirty="0"/>
              <a:t>5/31/2027</a:t>
            </a:r>
          </a:p>
          <a:p>
            <a:pPr marL="0" indent="0">
              <a:buNone/>
            </a:pPr>
            <a:r>
              <a:rPr lang="en-US" sz="2600" i="1" dirty="0"/>
              <a:t>Department Awards have since been DOUBLED by Convention Sponsor AMBA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8" name="Picture 4" descr="AMBA - Dental Benefits For Retired Teachers And Educators In The USA">
            <a:extLst>
              <a:ext uri="{FF2B5EF4-FFF2-40B4-BE49-F238E27FC236}">
                <a16:creationId xmlns:a16="http://schemas.microsoft.com/office/drawing/2014/main" id="{21D7635D-7F8E-A972-6066-A2E944964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835" y="5513597"/>
            <a:ext cx="4433046" cy="1085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751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38844</TotalTime>
  <Words>191</Words>
  <Application>Microsoft Office PowerPoint</Application>
  <PresentationFormat>Widescreen</PresentationFormat>
  <Paragraphs>39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DIN Condensed</vt:lpstr>
      <vt:lpstr>Office Theme</vt:lpstr>
      <vt:lpstr>2026-2027 Membership Program</vt:lpstr>
      <vt:lpstr>PowerPoint Presentation</vt:lpstr>
      <vt:lpstr>The Three R’s</vt:lpstr>
      <vt:lpstr>Membership Engagement</vt:lpstr>
      <vt:lpstr>PowerPoint Presentation</vt:lpstr>
      <vt:lpstr>Eligibility</vt:lpstr>
      <vt:lpstr>What to look for?</vt:lpstr>
      <vt:lpstr>Awards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SILVA, AMANDA</dc:creator>
  <cp:lastModifiedBy>Betty Decker</cp:lastModifiedBy>
  <cp:revision>3</cp:revision>
  <dcterms:created xsi:type="dcterms:W3CDTF">2026-08-14T00:39:10Z</dcterms:created>
  <dcterms:modified xsi:type="dcterms:W3CDTF">2026-09-13T16:56:17Z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8bb7484-22c2-4b98-9fb8-3ab13d821527_Enabled">
    <vt:lpwstr>true</vt:lpwstr>
  </property>
  <property fmtid="{D5CDD505-2E9C-101B-9397-08002B2CF9AE}" pid="3" name="MSIP_Label_d8bb7484-22c2-4b98-9fb8-3ab13d821527_SetDate">
    <vt:lpwstr>2026-08-14T01:23:24Z</vt:lpwstr>
  </property>
  <property fmtid="{D5CDD505-2E9C-101B-9397-08002B2CF9AE}" pid="4" name="MSIP_Label_d8bb7484-22c2-4b98-9fb8-3ab13d821527_Method">
    <vt:lpwstr>Standard</vt:lpwstr>
  </property>
  <property fmtid="{D5CDD505-2E9C-101B-9397-08002B2CF9AE}" pid="5" name="MSIP_Label_d8bb7484-22c2-4b98-9fb8-3ab13d821527_Name">
    <vt:lpwstr>defa4170-0d19-0005-0004-bc88714345d2</vt:lpwstr>
  </property>
  <property fmtid="{D5CDD505-2E9C-101B-9397-08002B2CF9AE}" pid="6" name="MSIP_Label_d8bb7484-22c2-4b98-9fb8-3ab13d821527_SiteId">
    <vt:lpwstr>f50e076b-86a5-45f3-87b0-3f4d0ec5e94e</vt:lpwstr>
  </property>
  <property fmtid="{D5CDD505-2E9C-101B-9397-08002B2CF9AE}" pid="7" name="MSIP_Label_d8bb7484-22c2-4b98-9fb8-3ab13d821527_ActionId">
    <vt:lpwstr>13bc90df-e7df-4ada-91fc-ca3e81e561e1</vt:lpwstr>
  </property>
  <property fmtid="{D5CDD505-2E9C-101B-9397-08002B2CF9AE}" pid="8" name="MSIP_Label_d8bb7484-22c2-4b98-9fb8-3ab13d821527_ContentBits">
    <vt:lpwstr>0</vt:lpwstr>
  </property>
  <property fmtid="{D5CDD505-2E9C-101B-9397-08002B2CF9AE}" pid="9" name="MSIP_Label_d8bb7484-22c2-4b98-9fb8-3ab13d821527_Tag">
    <vt:lpwstr>50, 3, 0, 1</vt:lpwstr>
  </property>
</Properties>
</file>