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F105BD-7719-402D-BB6B-7A946584FCCF}" v="23" dt="2026-09-09T21:31:32.9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447" autoAdjust="0"/>
  </p:normalViewPr>
  <p:slideViewPr>
    <p:cSldViewPr snapToGrid="0">
      <p:cViewPr varScale="1">
        <p:scale>
          <a:sx n="77" d="100"/>
          <a:sy n="77" d="100"/>
        </p:scale>
        <p:origin x="91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4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874C74-9FA2-42D7-89ED-09FFB27C9240}" type="doc">
      <dgm:prSet loTypeId="urn:microsoft.com/office/officeart/2005/8/layout/vList2" loCatId="list" qsTypeId="urn:microsoft.com/office/officeart/2005/8/quickstyle/simple1#41" qsCatId="simple" csTypeId="urn:microsoft.com/office/officeart/2005/8/colors/accent1_2#40" csCatId="accent1"/>
      <dgm:spPr/>
      <dgm:t>
        <a:bodyPr/>
        <a:lstStyle/>
        <a:p>
          <a:endParaRPr lang="en-US"/>
        </a:p>
      </dgm:t>
    </dgm:pt>
    <dgm:pt modelId="{941A7718-143F-4D0D-B222-2654D3C6E619}">
      <dgm:prSet/>
      <dgm:spPr/>
      <dgm:t>
        <a:bodyPr/>
        <a:lstStyle/>
        <a:p>
          <a:r>
            <a:rPr lang="en-US"/>
            <a:t>Ft. Bayard offers 40 rooms specialized for veterans and their spouses. </a:t>
          </a:r>
        </a:p>
      </dgm:t>
    </dgm:pt>
    <dgm:pt modelId="{20669C02-EE40-4C71-9D2E-2FD04A5251F7}" type="parTrans" cxnId="{F97C067A-84A4-425F-9619-AAE31E0B0466}">
      <dgm:prSet/>
      <dgm:spPr/>
      <dgm:t>
        <a:bodyPr/>
        <a:lstStyle/>
        <a:p>
          <a:endParaRPr lang="en-US"/>
        </a:p>
      </dgm:t>
    </dgm:pt>
    <dgm:pt modelId="{3EA2DEAB-C649-498E-9BD5-2F8D666F201F}" type="sibTrans" cxnId="{F97C067A-84A4-425F-9619-AAE31E0B0466}">
      <dgm:prSet/>
      <dgm:spPr/>
      <dgm:t>
        <a:bodyPr/>
        <a:lstStyle/>
        <a:p>
          <a:endParaRPr lang="en-US"/>
        </a:p>
      </dgm:t>
    </dgm:pt>
    <dgm:pt modelId="{A4E9E6C9-B4CA-4F34-8018-8D739D888567}">
      <dgm:prSet/>
      <dgm:spPr/>
      <dgm:t>
        <a:bodyPr/>
        <a:lstStyle/>
        <a:p>
          <a:r>
            <a:rPr lang="en-US"/>
            <a:t>Currently only 36 are occupied. </a:t>
          </a:r>
        </a:p>
      </dgm:t>
    </dgm:pt>
    <dgm:pt modelId="{30820682-4C71-4B69-AF4B-2DD1513D1B0F}" type="parTrans" cxnId="{B2F5C299-EF03-4380-B545-12F3FBB70A60}">
      <dgm:prSet/>
      <dgm:spPr/>
      <dgm:t>
        <a:bodyPr/>
        <a:lstStyle/>
        <a:p>
          <a:endParaRPr lang="en-US"/>
        </a:p>
      </dgm:t>
    </dgm:pt>
    <dgm:pt modelId="{5BA01D95-CEE2-45A6-BBB0-A88AA63D0F13}" type="sibTrans" cxnId="{B2F5C299-EF03-4380-B545-12F3FBB70A60}">
      <dgm:prSet/>
      <dgm:spPr/>
      <dgm:t>
        <a:bodyPr/>
        <a:lstStyle/>
        <a:p>
          <a:endParaRPr lang="en-US"/>
        </a:p>
      </dgm:t>
    </dgm:pt>
    <dgm:pt modelId="{39275F8D-DB14-469E-BDC8-E7289FA0A723}">
      <dgm:prSet/>
      <dgm:spPr/>
      <dgm:t>
        <a:bodyPr/>
        <a:lstStyle/>
        <a:p>
          <a:r>
            <a:rPr lang="en-US"/>
            <a:t>Currently 2 spouses reside with veteran patients.</a:t>
          </a:r>
        </a:p>
      </dgm:t>
    </dgm:pt>
    <dgm:pt modelId="{6740E34B-5274-42A8-953E-6947F08C1834}" type="parTrans" cxnId="{408CF68F-8945-485F-A1AA-27001D45A081}">
      <dgm:prSet/>
      <dgm:spPr/>
      <dgm:t>
        <a:bodyPr/>
        <a:lstStyle/>
        <a:p>
          <a:endParaRPr lang="en-US"/>
        </a:p>
      </dgm:t>
    </dgm:pt>
    <dgm:pt modelId="{268ECCAD-503D-4612-B87E-B48EF2BC257D}" type="sibTrans" cxnId="{408CF68F-8945-485F-A1AA-27001D45A081}">
      <dgm:prSet/>
      <dgm:spPr/>
      <dgm:t>
        <a:bodyPr/>
        <a:lstStyle/>
        <a:p>
          <a:endParaRPr lang="en-US"/>
        </a:p>
      </dgm:t>
    </dgm:pt>
    <dgm:pt modelId="{3625E2C9-5252-4155-A1AD-072F53367B04}">
      <dgm:prSet/>
      <dgm:spPr/>
      <dgm:t>
        <a:bodyPr/>
        <a:lstStyle/>
        <a:p>
          <a:r>
            <a:rPr lang="en-US"/>
            <a:t>New Mexico State Veterans Home offers 131-135 beds.</a:t>
          </a:r>
        </a:p>
      </dgm:t>
    </dgm:pt>
    <dgm:pt modelId="{6E428846-73BE-40A1-8C1C-45EDC85FE96E}" type="parTrans" cxnId="{3FB84030-01E8-4275-B881-F258DE100CBE}">
      <dgm:prSet/>
      <dgm:spPr/>
      <dgm:t>
        <a:bodyPr/>
        <a:lstStyle/>
        <a:p>
          <a:endParaRPr lang="en-US"/>
        </a:p>
      </dgm:t>
    </dgm:pt>
    <dgm:pt modelId="{46BEAACA-A5E5-481B-9606-73625F90BC98}" type="sibTrans" cxnId="{3FB84030-01E8-4275-B881-F258DE100CBE}">
      <dgm:prSet/>
      <dgm:spPr/>
      <dgm:t>
        <a:bodyPr/>
        <a:lstStyle/>
        <a:p>
          <a:endParaRPr lang="en-US"/>
        </a:p>
      </dgm:t>
    </dgm:pt>
    <dgm:pt modelId="{DE18FB9D-7F21-4B35-B3D7-050D3F15ADC1}">
      <dgm:prSet/>
      <dgm:spPr/>
      <dgm:t>
        <a:bodyPr/>
        <a:lstStyle/>
        <a:p>
          <a:r>
            <a:rPr lang="en-US"/>
            <a:t>12 Private rooms </a:t>
          </a:r>
        </a:p>
      </dgm:t>
    </dgm:pt>
    <dgm:pt modelId="{3C30A334-B9B6-486B-BFDC-01E7DED4AD40}" type="parTrans" cxnId="{02026E65-2366-4714-B588-615D795E9D67}">
      <dgm:prSet/>
      <dgm:spPr/>
      <dgm:t>
        <a:bodyPr/>
        <a:lstStyle/>
        <a:p>
          <a:endParaRPr lang="en-US"/>
        </a:p>
      </dgm:t>
    </dgm:pt>
    <dgm:pt modelId="{4D325978-9FFB-4458-82F7-41F8CABF0573}" type="sibTrans" cxnId="{02026E65-2366-4714-B588-615D795E9D67}">
      <dgm:prSet/>
      <dgm:spPr/>
      <dgm:t>
        <a:bodyPr/>
        <a:lstStyle/>
        <a:p>
          <a:endParaRPr lang="en-US"/>
        </a:p>
      </dgm:t>
    </dgm:pt>
    <dgm:pt modelId="{C9869D66-F1A1-4AE5-8B05-67055A396BAA}">
      <dgm:prSet/>
      <dgm:spPr/>
      <dgm:t>
        <a:bodyPr/>
        <a:lstStyle/>
        <a:p>
          <a:r>
            <a:rPr lang="en-US"/>
            <a:t>There could possible be up to 4 patients in a room.</a:t>
          </a:r>
        </a:p>
      </dgm:t>
    </dgm:pt>
    <dgm:pt modelId="{B30FC615-9573-48F7-9B4D-F4E28E7144EA}" type="parTrans" cxnId="{57E32BB2-A0BD-4060-BE22-F1418B338482}">
      <dgm:prSet/>
      <dgm:spPr/>
      <dgm:t>
        <a:bodyPr/>
        <a:lstStyle/>
        <a:p>
          <a:endParaRPr lang="en-US"/>
        </a:p>
      </dgm:t>
    </dgm:pt>
    <dgm:pt modelId="{227F208F-E3A7-424A-9582-47E752518361}" type="sibTrans" cxnId="{57E32BB2-A0BD-4060-BE22-F1418B338482}">
      <dgm:prSet/>
      <dgm:spPr/>
      <dgm:t>
        <a:bodyPr/>
        <a:lstStyle/>
        <a:p>
          <a:endParaRPr lang="en-US"/>
        </a:p>
      </dgm:t>
    </dgm:pt>
    <dgm:pt modelId="{D999B3CB-D7DB-47DF-B4EE-242A7F6BDC5A}" type="pres">
      <dgm:prSet presAssocID="{E6874C74-9FA2-42D7-89ED-09FFB27C9240}" presName="linear" presStyleCnt="0">
        <dgm:presLayoutVars>
          <dgm:animLvl val="lvl"/>
          <dgm:resizeHandles val="exact"/>
        </dgm:presLayoutVars>
      </dgm:prSet>
      <dgm:spPr/>
    </dgm:pt>
    <dgm:pt modelId="{91446DAD-C321-4532-83B6-FDC902E8DF70}" type="pres">
      <dgm:prSet presAssocID="{941A7718-143F-4D0D-B222-2654D3C6E619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DC74F40-00E7-45EC-AC57-99E81B58AEBC}" type="pres">
      <dgm:prSet presAssocID="{3EA2DEAB-C649-498E-9BD5-2F8D666F201F}" presName="spacer" presStyleCnt="0"/>
      <dgm:spPr/>
    </dgm:pt>
    <dgm:pt modelId="{17DDF04C-03F8-4A65-8B2F-EA05225239D3}" type="pres">
      <dgm:prSet presAssocID="{A4E9E6C9-B4CA-4F34-8018-8D739D888567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1D64CBDE-808B-4B03-BFD7-F8F6CA62D67F}" type="pres">
      <dgm:prSet presAssocID="{5BA01D95-CEE2-45A6-BBB0-A88AA63D0F13}" presName="spacer" presStyleCnt="0"/>
      <dgm:spPr/>
    </dgm:pt>
    <dgm:pt modelId="{1E62B5F5-813F-4685-BE33-040ABED74FCB}" type="pres">
      <dgm:prSet presAssocID="{39275F8D-DB14-469E-BDC8-E7289FA0A723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6318DDAC-2F2E-4BD1-A8BE-464B1DEE7C5F}" type="pres">
      <dgm:prSet presAssocID="{268ECCAD-503D-4612-B87E-B48EF2BC257D}" presName="spacer" presStyleCnt="0"/>
      <dgm:spPr/>
    </dgm:pt>
    <dgm:pt modelId="{2ADA583B-53C6-4080-A8B2-5CFC5CB880F7}" type="pres">
      <dgm:prSet presAssocID="{3625E2C9-5252-4155-A1AD-072F53367B04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891FCC3-A89A-44BB-A0CC-CEBDF9239FAE}" type="pres">
      <dgm:prSet presAssocID="{46BEAACA-A5E5-481B-9606-73625F90BC98}" presName="spacer" presStyleCnt="0"/>
      <dgm:spPr/>
    </dgm:pt>
    <dgm:pt modelId="{E3E60EAC-44D2-4A3C-A9F6-CD983FFA22FB}" type="pres">
      <dgm:prSet presAssocID="{DE18FB9D-7F21-4B35-B3D7-050D3F15ADC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C909529E-050D-4B4E-AAE1-1C4BA9DDC952}" type="pres">
      <dgm:prSet presAssocID="{4D325978-9FFB-4458-82F7-41F8CABF0573}" presName="spacer" presStyleCnt="0"/>
      <dgm:spPr/>
    </dgm:pt>
    <dgm:pt modelId="{C46789A5-E56D-4CF2-AE20-2F49BD78F6A3}" type="pres">
      <dgm:prSet presAssocID="{C9869D66-F1A1-4AE5-8B05-67055A396BAA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0C8BD719-3796-42F3-A341-FE20131CFF7D}" type="presOf" srcId="{941A7718-143F-4D0D-B222-2654D3C6E619}" destId="{91446DAD-C321-4532-83B6-FDC902E8DF70}" srcOrd="0" destOrd="0" presId="urn:microsoft.com/office/officeart/2005/8/layout/vList2"/>
    <dgm:cxn modelId="{3FB84030-01E8-4275-B881-F258DE100CBE}" srcId="{E6874C74-9FA2-42D7-89ED-09FFB27C9240}" destId="{3625E2C9-5252-4155-A1AD-072F53367B04}" srcOrd="3" destOrd="0" parTransId="{6E428846-73BE-40A1-8C1C-45EDC85FE96E}" sibTransId="{46BEAACA-A5E5-481B-9606-73625F90BC98}"/>
    <dgm:cxn modelId="{B9100942-F506-46B1-B87A-256CC3DC93F7}" type="presOf" srcId="{E6874C74-9FA2-42D7-89ED-09FFB27C9240}" destId="{D999B3CB-D7DB-47DF-B4EE-242A7F6BDC5A}" srcOrd="0" destOrd="0" presId="urn:microsoft.com/office/officeart/2005/8/layout/vList2"/>
    <dgm:cxn modelId="{ADA33065-64B3-48A4-B815-26F071769387}" type="presOf" srcId="{3625E2C9-5252-4155-A1AD-072F53367B04}" destId="{2ADA583B-53C6-4080-A8B2-5CFC5CB880F7}" srcOrd="0" destOrd="0" presId="urn:microsoft.com/office/officeart/2005/8/layout/vList2"/>
    <dgm:cxn modelId="{02026E65-2366-4714-B588-615D795E9D67}" srcId="{E6874C74-9FA2-42D7-89ED-09FFB27C9240}" destId="{DE18FB9D-7F21-4B35-B3D7-050D3F15ADC1}" srcOrd="4" destOrd="0" parTransId="{3C30A334-B9B6-486B-BFDC-01E7DED4AD40}" sibTransId="{4D325978-9FFB-4458-82F7-41F8CABF0573}"/>
    <dgm:cxn modelId="{F97C067A-84A4-425F-9619-AAE31E0B0466}" srcId="{E6874C74-9FA2-42D7-89ED-09FFB27C9240}" destId="{941A7718-143F-4D0D-B222-2654D3C6E619}" srcOrd="0" destOrd="0" parTransId="{20669C02-EE40-4C71-9D2E-2FD04A5251F7}" sibTransId="{3EA2DEAB-C649-498E-9BD5-2F8D666F201F}"/>
    <dgm:cxn modelId="{8113C681-78B0-4924-8B8A-AB244DA9E2EA}" type="presOf" srcId="{DE18FB9D-7F21-4B35-B3D7-050D3F15ADC1}" destId="{E3E60EAC-44D2-4A3C-A9F6-CD983FFA22FB}" srcOrd="0" destOrd="0" presId="urn:microsoft.com/office/officeart/2005/8/layout/vList2"/>
    <dgm:cxn modelId="{408CF68F-8945-485F-A1AA-27001D45A081}" srcId="{E6874C74-9FA2-42D7-89ED-09FFB27C9240}" destId="{39275F8D-DB14-469E-BDC8-E7289FA0A723}" srcOrd="2" destOrd="0" parTransId="{6740E34B-5274-42A8-953E-6947F08C1834}" sibTransId="{268ECCAD-503D-4612-B87E-B48EF2BC257D}"/>
    <dgm:cxn modelId="{14CB9393-0980-4F68-9C27-7408C3B4A158}" type="presOf" srcId="{A4E9E6C9-B4CA-4F34-8018-8D739D888567}" destId="{17DDF04C-03F8-4A65-8B2F-EA05225239D3}" srcOrd="0" destOrd="0" presId="urn:microsoft.com/office/officeart/2005/8/layout/vList2"/>
    <dgm:cxn modelId="{B2F5C299-EF03-4380-B545-12F3FBB70A60}" srcId="{E6874C74-9FA2-42D7-89ED-09FFB27C9240}" destId="{A4E9E6C9-B4CA-4F34-8018-8D739D888567}" srcOrd="1" destOrd="0" parTransId="{30820682-4C71-4B69-AF4B-2DD1513D1B0F}" sibTransId="{5BA01D95-CEE2-45A6-BBB0-A88AA63D0F13}"/>
    <dgm:cxn modelId="{57E32BB2-A0BD-4060-BE22-F1418B338482}" srcId="{E6874C74-9FA2-42D7-89ED-09FFB27C9240}" destId="{C9869D66-F1A1-4AE5-8B05-67055A396BAA}" srcOrd="5" destOrd="0" parTransId="{B30FC615-9573-48F7-9B4D-F4E28E7144EA}" sibTransId="{227F208F-E3A7-424A-9582-47E752518361}"/>
    <dgm:cxn modelId="{3989DDD4-6994-44D5-AC17-646C764A8162}" type="presOf" srcId="{C9869D66-F1A1-4AE5-8B05-67055A396BAA}" destId="{C46789A5-E56D-4CF2-AE20-2F49BD78F6A3}" srcOrd="0" destOrd="0" presId="urn:microsoft.com/office/officeart/2005/8/layout/vList2"/>
    <dgm:cxn modelId="{E37523F8-1A26-4A50-92C2-71B842C120FF}" type="presOf" srcId="{39275F8D-DB14-469E-BDC8-E7289FA0A723}" destId="{1E62B5F5-813F-4685-BE33-040ABED74FCB}" srcOrd="0" destOrd="0" presId="urn:microsoft.com/office/officeart/2005/8/layout/vList2"/>
    <dgm:cxn modelId="{61984AD7-CE09-4C45-B466-BFAB175F56DD}" type="presParOf" srcId="{D999B3CB-D7DB-47DF-B4EE-242A7F6BDC5A}" destId="{91446DAD-C321-4532-83B6-FDC902E8DF70}" srcOrd="0" destOrd="0" presId="urn:microsoft.com/office/officeart/2005/8/layout/vList2"/>
    <dgm:cxn modelId="{3FD2363F-5FB3-4632-8BDE-EFF43E7938E8}" type="presParOf" srcId="{D999B3CB-D7DB-47DF-B4EE-242A7F6BDC5A}" destId="{6DC74F40-00E7-45EC-AC57-99E81B58AEBC}" srcOrd="1" destOrd="0" presId="urn:microsoft.com/office/officeart/2005/8/layout/vList2"/>
    <dgm:cxn modelId="{87E46B31-1889-4D2D-B29E-FD277EC5EC0C}" type="presParOf" srcId="{D999B3CB-D7DB-47DF-B4EE-242A7F6BDC5A}" destId="{17DDF04C-03F8-4A65-8B2F-EA05225239D3}" srcOrd="2" destOrd="0" presId="urn:microsoft.com/office/officeart/2005/8/layout/vList2"/>
    <dgm:cxn modelId="{B562227E-BF26-4F10-BB9F-B3F0249D866F}" type="presParOf" srcId="{D999B3CB-D7DB-47DF-B4EE-242A7F6BDC5A}" destId="{1D64CBDE-808B-4B03-BFD7-F8F6CA62D67F}" srcOrd="3" destOrd="0" presId="urn:microsoft.com/office/officeart/2005/8/layout/vList2"/>
    <dgm:cxn modelId="{E669BB6A-CE56-40B1-9C8B-015B813330B4}" type="presParOf" srcId="{D999B3CB-D7DB-47DF-B4EE-242A7F6BDC5A}" destId="{1E62B5F5-813F-4685-BE33-040ABED74FCB}" srcOrd="4" destOrd="0" presId="urn:microsoft.com/office/officeart/2005/8/layout/vList2"/>
    <dgm:cxn modelId="{84BE4F6E-D211-48D9-8A21-F15BC65B4D2C}" type="presParOf" srcId="{D999B3CB-D7DB-47DF-B4EE-242A7F6BDC5A}" destId="{6318DDAC-2F2E-4BD1-A8BE-464B1DEE7C5F}" srcOrd="5" destOrd="0" presId="urn:microsoft.com/office/officeart/2005/8/layout/vList2"/>
    <dgm:cxn modelId="{EEEB33C8-3DAD-403D-A16D-96B2FDE5C7EA}" type="presParOf" srcId="{D999B3CB-D7DB-47DF-B4EE-242A7F6BDC5A}" destId="{2ADA583B-53C6-4080-A8B2-5CFC5CB880F7}" srcOrd="6" destOrd="0" presId="urn:microsoft.com/office/officeart/2005/8/layout/vList2"/>
    <dgm:cxn modelId="{207DE993-1B56-42A8-8C62-CD18017C71AD}" type="presParOf" srcId="{D999B3CB-D7DB-47DF-B4EE-242A7F6BDC5A}" destId="{D891FCC3-A89A-44BB-A0CC-CEBDF9239FAE}" srcOrd="7" destOrd="0" presId="urn:microsoft.com/office/officeart/2005/8/layout/vList2"/>
    <dgm:cxn modelId="{2E784375-C707-4D09-9FA9-24AE3ADFF8A3}" type="presParOf" srcId="{D999B3CB-D7DB-47DF-B4EE-242A7F6BDC5A}" destId="{E3E60EAC-44D2-4A3C-A9F6-CD983FFA22FB}" srcOrd="8" destOrd="0" presId="urn:microsoft.com/office/officeart/2005/8/layout/vList2"/>
    <dgm:cxn modelId="{D1BAEA3F-A6F9-4406-803F-9207EFA35B36}" type="presParOf" srcId="{D999B3CB-D7DB-47DF-B4EE-242A7F6BDC5A}" destId="{C909529E-050D-4B4E-AAE1-1C4BA9DDC952}" srcOrd="9" destOrd="0" presId="urn:microsoft.com/office/officeart/2005/8/layout/vList2"/>
    <dgm:cxn modelId="{9AC25D5E-3DB8-4582-827E-2B4B13D643C0}" type="presParOf" srcId="{D999B3CB-D7DB-47DF-B4EE-242A7F6BDC5A}" destId="{C46789A5-E56D-4CF2-AE20-2F49BD78F6A3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46DAD-C321-4532-83B6-FDC902E8DF70}">
      <dsp:nvSpPr>
        <dsp:cNvPr id="0" name=""/>
        <dsp:cNvSpPr/>
      </dsp:nvSpPr>
      <dsp:spPr>
        <a:xfrm>
          <a:off x="0" y="5039"/>
          <a:ext cx="73152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Ft. Bayard offers 40 rooms specialized for veterans and their spouses. </a:t>
          </a:r>
        </a:p>
      </dsp:txBody>
      <dsp:txXfrm>
        <a:off x="42722" y="47761"/>
        <a:ext cx="7229756" cy="789716"/>
      </dsp:txXfrm>
    </dsp:sp>
    <dsp:sp modelId="{17DDF04C-03F8-4A65-8B2F-EA05225239D3}">
      <dsp:nvSpPr>
        <dsp:cNvPr id="0" name=""/>
        <dsp:cNvSpPr/>
      </dsp:nvSpPr>
      <dsp:spPr>
        <a:xfrm>
          <a:off x="0" y="943559"/>
          <a:ext cx="73152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Currently only 36 are occupied. </a:t>
          </a:r>
        </a:p>
      </dsp:txBody>
      <dsp:txXfrm>
        <a:off x="42722" y="986281"/>
        <a:ext cx="7229756" cy="789716"/>
      </dsp:txXfrm>
    </dsp:sp>
    <dsp:sp modelId="{1E62B5F5-813F-4685-BE33-040ABED74FCB}">
      <dsp:nvSpPr>
        <dsp:cNvPr id="0" name=""/>
        <dsp:cNvSpPr/>
      </dsp:nvSpPr>
      <dsp:spPr>
        <a:xfrm>
          <a:off x="0" y="1882079"/>
          <a:ext cx="73152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Currently 2 spouses reside with veteran patients.</a:t>
          </a:r>
        </a:p>
      </dsp:txBody>
      <dsp:txXfrm>
        <a:off x="42722" y="1924801"/>
        <a:ext cx="7229756" cy="789716"/>
      </dsp:txXfrm>
    </dsp:sp>
    <dsp:sp modelId="{2ADA583B-53C6-4080-A8B2-5CFC5CB880F7}">
      <dsp:nvSpPr>
        <dsp:cNvPr id="0" name=""/>
        <dsp:cNvSpPr/>
      </dsp:nvSpPr>
      <dsp:spPr>
        <a:xfrm>
          <a:off x="0" y="2820600"/>
          <a:ext cx="73152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New Mexico State Veterans Home offers 131-135 beds.</a:t>
          </a:r>
        </a:p>
      </dsp:txBody>
      <dsp:txXfrm>
        <a:off x="42722" y="2863322"/>
        <a:ext cx="7229756" cy="789716"/>
      </dsp:txXfrm>
    </dsp:sp>
    <dsp:sp modelId="{E3E60EAC-44D2-4A3C-A9F6-CD983FFA22FB}">
      <dsp:nvSpPr>
        <dsp:cNvPr id="0" name=""/>
        <dsp:cNvSpPr/>
      </dsp:nvSpPr>
      <dsp:spPr>
        <a:xfrm>
          <a:off x="0" y="3759120"/>
          <a:ext cx="73152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12 Private rooms </a:t>
          </a:r>
        </a:p>
      </dsp:txBody>
      <dsp:txXfrm>
        <a:off x="42722" y="3801842"/>
        <a:ext cx="7229756" cy="789716"/>
      </dsp:txXfrm>
    </dsp:sp>
    <dsp:sp modelId="{C46789A5-E56D-4CF2-AE20-2F49BD78F6A3}">
      <dsp:nvSpPr>
        <dsp:cNvPr id="0" name=""/>
        <dsp:cNvSpPr/>
      </dsp:nvSpPr>
      <dsp:spPr>
        <a:xfrm>
          <a:off x="0" y="4697640"/>
          <a:ext cx="73152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There could possible be up to 4 patients in a room.</a:t>
          </a:r>
        </a:p>
      </dsp:txBody>
      <dsp:txXfrm>
        <a:off x="42722" y="4740362"/>
        <a:ext cx="7229756" cy="789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4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ECEA5-AE8D-46A3-94C8-7C4B9DBC808C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60A285-B69C-4A31-8C85-EC644456CF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75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60A285-B69C-4A31-8C85-EC644456CF1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624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23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9001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712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5144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591474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4030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962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1887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4306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71677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39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8455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89325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7548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40534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71623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9454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7384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6832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8693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0EB5F-B003-D3F7-2359-85758E25C5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2D74C9-9F77-5A24-2136-D1642C1A57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5F1FE4-9B64-7D96-5E74-7D8AA5DF9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1841D-F06F-D32C-5073-F9E9C1F55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6D4BD-44FF-5606-69F4-4F7508881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2297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5DDF0-4CAC-0904-B775-31CF0DABE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522F54-1084-C727-BD2F-B2167CC3AB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556D61-1E35-3AB0-19CF-7982A813D2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A6FDD6-F0D2-8535-558D-DAB98CFA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77C1C-7BEB-4247-E6C6-AB86C0047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62F6-1206-027F-EC3A-874BD7E8E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308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10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528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087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0596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202883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23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5582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F44597F8-9D0E-44A6-83F6-9EE4299CB616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DCABA47E-C938-4D53-8931-528E8C641DB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15869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3C802-B0E5-82A3-6205-6E414C476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550696"/>
            <a:ext cx="11277440" cy="1165310"/>
          </a:xfrm>
        </p:spPr>
        <p:txBody>
          <a:bodyPr anchor="t">
            <a:normAutofit/>
          </a:bodyPr>
          <a:lstStyle/>
          <a:p>
            <a:pPr algn="ctr"/>
            <a:br>
              <a:rPr lang="en-US" dirty="0"/>
            </a:br>
            <a:r>
              <a:rPr lang="en-US" sz="4000" b="1" dirty="0"/>
              <a:t>HOSPITAL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07D4DC-3FBD-3E06-29A4-A723363F4FC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3133" y="3716006"/>
            <a:ext cx="10122408" cy="1077374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Promotes members to volunteer in local nursing homes and VA  medical centers. It is one of the major programs in the VFW.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8E05B4-E984-E9B9-A58D-A9AB005F43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361" r="-2" b="24669"/>
          <a:stretch>
            <a:fillRect/>
          </a:stretch>
        </p:blipFill>
        <p:spPr>
          <a:xfrm>
            <a:off x="-17796" y="10"/>
            <a:ext cx="12209796" cy="2420088"/>
          </a:xfrm>
          <a:prstGeom prst="rect">
            <a:avLst/>
          </a:prstGeom>
          <a:noFill/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130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E9D3DA9-16B3-3093-41E8-33F5C9C4A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b="1" dirty="0"/>
              <a:t>Coordinates volunteers to support hospitalized and recovering veterans in medical facilities 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21ABB72-EF6A-A4FE-3585-59832DA8D5C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t="28865" b="28865"/>
          <a:stretch/>
        </p:blipFill>
        <p:spPr>
          <a:custGeom>
            <a:avLst/>
            <a:gdLst/>
            <a:ahLst/>
            <a:cxnLst/>
            <a:rect l="l" t="t" r="r" b="b"/>
            <a:pathLst>
              <a:path w="5260975" h="4707593">
                <a:moveTo>
                  <a:pt x="0" y="0"/>
                </a:moveTo>
                <a:lnTo>
                  <a:pt x="5260975" y="0"/>
                </a:lnTo>
                <a:lnTo>
                  <a:pt x="5260975" y="3296937"/>
                </a:lnTo>
                <a:lnTo>
                  <a:pt x="5260975" y="3518571"/>
                </a:lnTo>
                <a:lnTo>
                  <a:pt x="5226503" y="3534000"/>
                </a:lnTo>
                <a:cubicBezTo>
                  <a:pt x="5219783" y="3536785"/>
                  <a:pt x="5212389" y="3538321"/>
                  <a:pt x="5206341" y="3542065"/>
                </a:cubicBezTo>
                <a:cubicBezTo>
                  <a:pt x="5178495" y="3559156"/>
                  <a:pt x="5151515" y="3577591"/>
                  <a:pt x="5123287" y="3594010"/>
                </a:cubicBezTo>
                <a:cubicBezTo>
                  <a:pt x="5094195" y="3611004"/>
                  <a:pt x="5068175" y="3631071"/>
                  <a:pt x="5048107" y="3658244"/>
                </a:cubicBezTo>
                <a:cubicBezTo>
                  <a:pt x="5029480" y="3683496"/>
                  <a:pt x="5011429" y="3709131"/>
                  <a:pt x="4992899" y="3734479"/>
                </a:cubicBezTo>
                <a:cubicBezTo>
                  <a:pt x="4988194" y="3740912"/>
                  <a:pt x="4983873" y="3748498"/>
                  <a:pt x="4977440" y="3752627"/>
                </a:cubicBezTo>
                <a:cubicBezTo>
                  <a:pt x="4964094" y="3761268"/>
                  <a:pt x="4949499" y="3768277"/>
                  <a:pt x="4935193" y="3775382"/>
                </a:cubicBezTo>
                <a:cubicBezTo>
                  <a:pt x="4922903" y="3781431"/>
                  <a:pt x="4909845" y="3785943"/>
                  <a:pt x="4897844" y="3792472"/>
                </a:cubicBezTo>
                <a:cubicBezTo>
                  <a:pt x="4888243" y="3797658"/>
                  <a:pt x="4879697" y="3804859"/>
                  <a:pt x="4870767" y="3811388"/>
                </a:cubicBezTo>
                <a:cubicBezTo>
                  <a:pt x="4862990" y="3817052"/>
                  <a:pt x="4854445" y="3821949"/>
                  <a:pt x="4847916" y="3828767"/>
                </a:cubicBezTo>
                <a:cubicBezTo>
                  <a:pt x="4831977" y="3845281"/>
                  <a:pt x="4815942" y="3861508"/>
                  <a:pt x="4796163" y="3873702"/>
                </a:cubicBezTo>
                <a:cubicBezTo>
                  <a:pt x="4776672" y="3885799"/>
                  <a:pt x="4758237" y="3899338"/>
                  <a:pt x="4738843" y="3911628"/>
                </a:cubicBezTo>
                <a:cubicBezTo>
                  <a:pt x="4719831" y="3923630"/>
                  <a:pt x="4702645" y="3936783"/>
                  <a:pt x="4692755" y="3958099"/>
                </a:cubicBezTo>
                <a:cubicBezTo>
                  <a:pt x="4688339" y="3967508"/>
                  <a:pt x="4682097" y="3977782"/>
                  <a:pt x="4673744" y="3983255"/>
                </a:cubicBezTo>
                <a:cubicBezTo>
                  <a:pt x="4661838" y="3991032"/>
                  <a:pt x="4646764" y="3993817"/>
                  <a:pt x="4633801" y="4000442"/>
                </a:cubicBezTo>
                <a:cubicBezTo>
                  <a:pt x="4618535" y="4008219"/>
                  <a:pt x="4600869" y="4014940"/>
                  <a:pt x="4590499" y="4027326"/>
                </a:cubicBezTo>
                <a:cubicBezTo>
                  <a:pt x="4581281" y="4038368"/>
                  <a:pt x="4571968" y="4047009"/>
                  <a:pt x="4559773" y="4054018"/>
                </a:cubicBezTo>
                <a:cubicBezTo>
                  <a:pt x="4551229" y="4058915"/>
                  <a:pt x="4544892" y="4067844"/>
                  <a:pt x="4536059" y="4071877"/>
                </a:cubicBezTo>
                <a:cubicBezTo>
                  <a:pt x="4524441" y="4077254"/>
                  <a:pt x="4512727" y="4081479"/>
                  <a:pt x="4502549" y="4089832"/>
                </a:cubicBezTo>
                <a:cubicBezTo>
                  <a:pt x="4491987" y="4098473"/>
                  <a:pt x="4479986" y="4105290"/>
                  <a:pt x="4468944" y="4113356"/>
                </a:cubicBezTo>
                <a:cubicBezTo>
                  <a:pt x="4463087" y="4117676"/>
                  <a:pt x="4458286" y="4123341"/>
                  <a:pt x="4452622" y="4127854"/>
                </a:cubicBezTo>
                <a:cubicBezTo>
                  <a:pt x="4442252" y="4136111"/>
                  <a:pt x="4431690" y="4144176"/>
                  <a:pt x="4421032" y="4151953"/>
                </a:cubicBezTo>
                <a:cubicBezTo>
                  <a:pt x="4410375" y="4159731"/>
                  <a:pt x="4400197" y="4168756"/>
                  <a:pt x="4388483" y="4174421"/>
                </a:cubicBezTo>
                <a:cubicBezTo>
                  <a:pt x="4368513" y="4184023"/>
                  <a:pt x="4346717" y="4189784"/>
                  <a:pt x="4327321" y="4200153"/>
                </a:cubicBezTo>
                <a:cubicBezTo>
                  <a:pt x="4307639" y="4210714"/>
                  <a:pt x="4289107" y="4223965"/>
                  <a:pt x="4271633" y="4237983"/>
                </a:cubicBezTo>
                <a:cubicBezTo>
                  <a:pt x="4257807" y="4249025"/>
                  <a:pt x="4244845" y="4259971"/>
                  <a:pt x="4227465" y="4265635"/>
                </a:cubicBezTo>
                <a:cubicBezTo>
                  <a:pt x="4217768" y="4268804"/>
                  <a:pt x="4207591" y="4275717"/>
                  <a:pt x="4201733" y="4283783"/>
                </a:cubicBezTo>
                <a:cubicBezTo>
                  <a:pt x="4189059" y="4301353"/>
                  <a:pt x="4172833" y="4313739"/>
                  <a:pt x="4154494" y="4324301"/>
                </a:cubicBezTo>
                <a:cubicBezTo>
                  <a:pt x="4130010" y="4338511"/>
                  <a:pt x="4105814" y="4353009"/>
                  <a:pt x="4081234" y="4366931"/>
                </a:cubicBezTo>
                <a:cubicBezTo>
                  <a:pt x="4066737" y="4375189"/>
                  <a:pt x="4052335" y="4383926"/>
                  <a:pt x="4036971" y="4389975"/>
                </a:cubicBezTo>
                <a:cubicBezTo>
                  <a:pt x="4005575" y="4402457"/>
                  <a:pt x="3973410" y="4413114"/>
                  <a:pt x="3941725" y="4424733"/>
                </a:cubicBezTo>
                <a:cubicBezTo>
                  <a:pt x="3931355" y="4428477"/>
                  <a:pt x="3921561" y="4433854"/>
                  <a:pt x="3910999" y="4437119"/>
                </a:cubicBezTo>
                <a:cubicBezTo>
                  <a:pt x="3899573" y="4440671"/>
                  <a:pt x="3887285" y="4441727"/>
                  <a:pt x="3875859" y="4445280"/>
                </a:cubicBezTo>
                <a:cubicBezTo>
                  <a:pt x="3856847" y="4451136"/>
                  <a:pt x="3838412" y="4458626"/>
                  <a:pt x="3819401" y="4464579"/>
                </a:cubicBezTo>
                <a:cubicBezTo>
                  <a:pt x="3782723" y="4476005"/>
                  <a:pt x="3745949" y="4486951"/>
                  <a:pt x="3709176" y="4497800"/>
                </a:cubicBezTo>
                <a:cubicBezTo>
                  <a:pt x="3701303" y="4500105"/>
                  <a:pt x="3692757" y="4500393"/>
                  <a:pt x="3684981" y="4502889"/>
                </a:cubicBezTo>
                <a:cubicBezTo>
                  <a:pt x="3664337" y="4509610"/>
                  <a:pt x="3643789" y="4516907"/>
                  <a:pt x="3623338" y="4524300"/>
                </a:cubicBezTo>
                <a:cubicBezTo>
                  <a:pt x="3610953" y="4528813"/>
                  <a:pt x="3598854" y="4534382"/>
                  <a:pt x="3586373" y="4538702"/>
                </a:cubicBezTo>
                <a:cubicBezTo>
                  <a:pt x="3576387" y="4542159"/>
                  <a:pt x="3566113" y="4544847"/>
                  <a:pt x="3555743" y="4546960"/>
                </a:cubicBezTo>
                <a:cubicBezTo>
                  <a:pt x="3546814" y="4548785"/>
                  <a:pt x="3537501" y="4548592"/>
                  <a:pt x="3528667" y="4550801"/>
                </a:cubicBezTo>
                <a:cubicBezTo>
                  <a:pt x="3504759" y="4556753"/>
                  <a:pt x="3481140" y="4563475"/>
                  <a:pt x="3457424" y="4569811"/>
                </a:cubicBezTo>
                <a:cubicBezTo>
                  <a:pt x="3447919" y="4572308"/>
                  <a:pt x="3438221" y="4574133"/>
                  <a:pt x="3429003" y="4577301"/>
                </a:cubicBezTo>
                <a:cubicBezTo>
                  <a:pt x="3404327" y="4585654"/>
                  <a:pt x="3380036" y="4595159"/>
                  <a:pt x="3355264" y="4603033"/>
                </a:cubicBezTo>
                <a:cubicBezTo>
                  <a:pt x="3334717" y="4609562"/>
                  <a:pt x="3313593" y="4614266"/>
                  <a:pt x="3292757" y="4620027"/>
                </a:cubicBezTo>
                <a:cubicBezTo>
                  <a:pt x="3283924" y="4622524"/>
                  <a:pt x="3275475" y="4626077"/>
                  <a:pt x="3266643" y="4628188"/>
                </a:cubicBezTo>
                <a:cubicBezTo>
                  <a:pt x="3246863" y="4632990"/>
                  <a:pt x="3226796" y="4637022"/>
                  <a:pt x="3206921" y="4641823"/>
                </a:cubicBezTo>
                <a:cubicBezTo>
                  <a:pt x="3195590" y="4644607"/>
                  <a:pt x="3184645" y="4649600"/>
                  <a:pt x="3173123" y="4651425"/>
                </a:cubicBezTo>
                <a:cubicBezTo>
                  <a:pt x="3145759" y="4655745"/>
                  <a:pt x="3118203" y="4658817"/>
                  <a:pt x="3090646" y="4662274"/>
                </a:cubicBezTo>
                <a:cubicBezTo>
                  <a:pt x="3062227" y="4665826"/>
                  <a:pt x="3033902" y="4669571"/>
                  <a:pt x="3005480" y="4672739"/>
                </a:cubicBezTo>
                <a:cubicBezTo>
                  <a:pt x="2989926" y="4674372"/>
                  <a:pt x="2974275" y="4674660"/>
                  <a:pt x="2958721" y="4676196"/>
                </a:cubicBezTo>
                <a:cubicBezTo>
                  <a:pt x="2945087" y="4677541"/>
                  <a:pt x="2931549" y="4680037"/>
                  <a:pt x="2917915" y="4681670"/>
                </a:cubicBezTo>
                <a:cubicBezTo>
                  <a:pt x="2906105" y="4683013"/>
                  <a:pt x="2894199" y="4683781"/>
                  <a:pt x="2882389" y="4685126"/>
                </a:cubicBezTo>
                <a:cubicBezTo>
                  <a:pt x="2863475" y="4687334"/>
                  <a:pt x="2844655" y="4689831"/>
                  <a:pt x="2825837" y="4692135"/>
                </a:cubicBezTo>
                <a:cubicBezTo>
                  <a:pt x="2817964" y="4692999"/>
                  <a:pt x="2809706" y="4695399"/>
                  <a:pt x="2802313" y="4693960"/>
                </a:cubicBezTo>
                <a:cubicBezTo>
                  <a:pt x="2783686" y="4690310"/>
                  <a:pt x="2765347" y="4691367"/>
                  <a:pt x="2746816" y="4693863"/>
                </a:cubicBezTo>
                <a:cubicBezTo>
                  <a:pt x="2740479" y="4694728"/>
                  <a:pt x="2733662" y="4694535"/>
                  <a:pt x="2727517" y="4692903"/>
                </a:cubicBezTo>
                <a:cubicBezTo>
                  <a:pt x="2714939" y="4689638"/>
                  <a:pt x="2702745" y="4685029"/>
                  <a:pt x="2690359" y="4680997"/>
                </a:cubicBezTo>
                <a:cubicBezTo>
                  <a:pt x="2689014" y="4680517"/>
                  <a:pt x="2687382" y="4680421"/>
                  <a:pt x="2685943" y="4680133"/>
                </a:cubicBezTo>
                <a:cubicBezTo>
                  <a:pt x="2677781" y="4678500"/>
                  <a:pt x="2669717" y="4676868"/>
                  <a:pt x="2661554" y="4675428"/>
                </a:cubicBezTo>
                <a:cubicBezTo>
                  <a:pt x="2657138" y="4674660"/>
                  <a:pt x="2652625" y="4674564"/>
                  <a:pt x="2648208" y="4673892"/>
                </a:cubicBezTo>
                <a:cubicBezTo>
                  <a:pt x="2631118" y="4671203"/>
                  <a:pt x="2612299" y="4675716"/>
                  <a:pt x="2597512" y="4664099"/>
                </a:cubicBezTo>
                <a:cubicBezTo>
                  <a:pt x="2587911" y="4656609"/>
                  <a:pt x="2578597" y="4658338"/>
                  <a:pt x="2568324" y="4659490"/>
                </a:cubicBezTo>
                <a:cubicBezTo>
                  <a:pt x="2560547" y="4660354"/>
                  <a:pt x="2552577" y="4660065"/>
                  <a:pt x="2544704" y="4660162"/>
                </a:cubicBezTo>
                <a:cubicBezTo>
                  <a:pt x="2530878" y="4660449"/>
                  <a:pt x="2517052" y="4660546"/>
                  <a:pt x="2503225" y="4661026"/>
                </a:cubicBezTo>
                <a:cubicBezTo>
                  <a:pt x="2498808" y="4661218"/>
                  <a:pt x="2494297" y="4663619"/>
                  <a:pt x="2489975" y="4663235"/>
                </a:cubicBezTo>
                <a:cubicBezTo>
                  <a:pt x="2470004" y="4661410"/>
                  <a:pt x="2450033" y="4658529"/>
                  <a:pt x="2430061" y="4656897"/>
                </a:cubicBezTo>
                <a:cubicBezTo>
                  <a:pt x="2418732" y="4655938"/>
                  <a:pt x="2407114" y="4657761"/>
                  <a:pt x="2395880" y="4656417"/>
                </a:cubicBezTo>
                <a:cubicBezTo>
                  <a:pt x="2382919" y="4654881"/>
                  <a:pt x="2370245" y="4650945"/>
                  <a:pt x="2357378" y="4648544"/>
                </a:cubicBezTo>
                <a:cubicBezTo>
                  <a:pt x="2353826" y="4647872"/>
                  <a:pt x="2349889" y="4648736"/>
                  <a:pt x="2346145" y="4648928"/>
                </a:cubicBezTo>
                <a:cubicBezTo>
                  <a:pt x="2341920" y="4649120"/>
                  <a:pt x="2337791" y="4649504"/>
                  <a:pt x="2333567" y="4649600"/>
                </a:cubicBezTo>
                <a:cubicBezTo>
                  <a:pt x="2320700" y="4649793"/>
                  <a:pt x="2307835" y="4649504"/>
                  <a:pt x="2294968" y="4650177"/>
                </a:cubicBezTo>
                <a:cubicBezTo>
                  <a:pt x="2287095" y="4650561"/>
                  <a:pt x="2278839" y="4654497"/>
                  <a:pt x="2271540" y="4653057"/>
                </a:cubicBezTo>
                <a:cubicBezTo>
                  <a:pt x="2256659" y="4650272"/>
                  <a:pt x="2241776" y="4656513"/>
                  <a:pt x="2226895" y="4651329"/>
                </a:cubicBezTo>
                <a:cubicBezTo>
                  <a:pt x="2222285" y="4649793"/>
                  <a:pt x="2215948" y="4653633"/>
                  <a:pt x="2210379" y="4653825"/>
                </a:cubicBezTo>
                <a:cubicBezTo>
                  <a:pt x="2196457" y="4654305"/>
                  <a:pt x="2182535" y="4654209"/>
                  <a:pt x="2168613" y="4654113"/>
                </a:cubicBezTo>
                <a:cubicBezTo>
                  <a:pt x="2156131" y="4654017"/>
                  <a:pt x="2143168" y="4655361"/>
                  <a:pt x="2131167" y="4652673"/>
                </a:cubicBezTo>
                <a:cubicBezTo>
                  <a:pt x="2118588" y="4649793"/>
                  <a:pt x="2107259" y="4650177"/>
                  <a:pt x="2095065" y="4653441"/>
                </a:cubicBezTo>
                <a:cubicBezTo>
                  <a:pt x="2086711" y="4655649"/>
                  <a:pt x="2077878" y="4655938"/>
                  <a:pt x="2069237" y="4656609"/>
                </a:cubicBezTo>
                <a:cubicBezTo>
                  <a:pt x="2059924" y="4657377"/>
                  <a:pt x="2049650" y="4655361"/>
                  <a:pt x="2041201" y="4658529"/>
                </a:cubicBezTo>
                <a:cubicBezTo>
                  <a:pt x="2016044" y="4667939"/>
                  <a:pt x="1990216" y="4669955"/>
                  <a:pt x="1963909" y="4669955"/>
                </a:cubicBezTo>
                <a:cubicBezTo>
                  <a:pt x="1959107" y="4669955"/>
                  <a:pt x="1954210" y="4668612"/>
                  <a:pt x="1949603" y="4667171"/>
                </a:cubicBezTo>
                <a:cubicBezTo>
                  <a:pt x="1922717" y="4658529"/>
                  <a:pt x="1895737" y="4659297"/>
                  <a:pt x="1868373" y="4664578"/>
                </a:cubicBezTo>
                <a:cubicBezTo>
                  <a:pt x="1862708" y="4665731"/>
                  <a:pt x="1856372" y="4665923"/>
                  <a:pt x="1850707" y="4664771"/>
                </a:cubicBezTo>
                <a:cubicBezTo>
                  <a:pt x="1834768" y="4661410"/>
                  <a:pt x="1819309" y="4655841"/>
                  <a:pt x="1803275" y="4653441"/>
                </a:cubicBezTo>
                <a:cubicBezTo>
                  <a:pt x="1776775" y="4649504"/>
                  <a:pt x="1753828" y="4662754"/>
                  <a:pt x="1730112" y="4671396"/>
                </a:cubicBezTo>
                <a:cubicBezTo>
                  <a:pt x="1707548" y="4679557"/>
                  <a:pt x="1688345" y="4697992"/>
                  <a:pt x="1661652" y="4693863"/>
                </a:cubicBezTo>
                <a:cubicBezTo>
                  <a:pt x="1658965" y="4693479"/>
                  <a:pt x="1655988" y="4696071"/>
                  <a:pt x="1653011" y="4696744"/>
                </a:cubicBezTo>
                <a:cubicBezTo>
                  <a:pt x="1644850" y="4698568"/>
                  <a:pt x="1636689" y="4700776"/>
                  <a:pt x="1628431" y="4701641"/>
                </a:cubicBezTo>
                <a:cubicBezTo>
                  <a:pt x="1618350" y="4702793"/>
                  <a:pt x="1608076" y="4702409"/>
                  <a:pt x="1597995" y="4703369"/>
                </a:cubicBezTo>
                <a:cubicBezTo>
                  <a:pt x="1585032" y="4704521"/>
                  <a:pt x="1572263" y="4707593"/>
                  <a:pt x="1559396" y="4707593"/>
                </a:cubicBezTo>
                <a:cubicBezTo>
                  <a:pt x="1549026" y="4707593"/>
                  <a:pt x="1538753" y="4704041"/>
                  <a:pt x="1528480" y="4702312"/>
                </a:cubicBezTo>
                <a:cubicBezTo>
                  <a:pt x="1513981" y="4699912"/>
                  <a:pt x="1498042" y="4700584"/>
                  <a:pt x="1485272" y="4694439"/>
                </a:cubicBezTo>
                <a:cubicBezTo>
                  <a:pt x="1471639" y="4687910"/>
                  <a:pt x="1458676" y="4684934"/>
                  <a:pt x="1444562" y="4686950"/>
                </a:cubicBezTo>
                <a:cubicBezTo>
                  <a:pt x="1439857" y="4687622"/>
                  <a:pt x="1433808" y="4691655"/>
                  <a:pt x="1431696" y="4695783"/>
                </a:cubicBezTo>
                <a:cubicBezTo>
                  <a:pt x="1426991" y="4705001"/>
                  <a:pt x="1420559" y="4706634"/>
                  <a:pt x="1411821" y="4703464"/>
                </a:cubicBezTo>
                <a:cubicBezTo>
                  <a:pt x="1404236" y="4700776"/>
                  <a:pt x="1394922" y="4699432"/>
                  <a:pt x="1389738" y="4694247"/>
                </a:cubicBezTo>
                <a:cubicBezTo>
                  <a:pt x="1375047" y="4679557"/>
                  <a:pt x="1356324" y="4679077"/>
                  <a:pt x="1338081" y="4675141"/>
                </a:cubicBezTo>
                <a:cubicBezTo>
                  <a:pt x="1326945" y="4672739"/>
                  <a:pt x="1316574" y="4672644"/>
                  <a:pt x="1305436" y="4674276"/>
                </a:cubicBezTo>
                <a:cubicBezTo>
                  <a:pt x="1281241" y="4677925"/>
                  <a:pt x="1257717" y="4672739"/>
                  <a:pt x="1234481" y="4666115"/>
                </a:cubicBezTo>
                <a:cubicBezTo>
                  <a:pt x="1219118" y="4661698"/>
                  <a:pt x="1203372" y="4659010"/>
                  <a:pt x="1188106" y="4654497"/>
                </a:cubicBezTo>
                <a:cubicBezTo>
                  <a:pt x="1176680" y="4651041"/>
                  <a:pt x="1165255" y="4646912"/>
                  <a:pt x="1154790" y="4641343"/>
                </a:cubicBezTo>
                <a:cubicBezTo>
                  <a:pt x="1139618" y="4633181"/>
                  <a:pt x="1126369" y="4620891"/>
                  <a:pt x="1107069" y="4624156"/>
                </a:cubicBezTo>
                <a:cubicBezTo>
                  <a:pt x="1090074" y="4627036"/>
                  <a:pt x="1074713" y="4620988"/>
                  <a:pt x="1059158" y="4615227"/>
                </a:cubicBezTo>
                <a:cubicBezTo>
                  <a:pt x="1047732" y="4611002"/>
                  <a:pt x="1036308" y="4606681"/>
                  <a:pt x="1024496" y="4603993"/>
                </a:cubicBezTo>
                <a:cubicBezTo>
                  <a:pt x="1010478" y="4600824"/>
                  <a:pt x="994635" y="4602169"/>
                  <a:pt x="982153" y="4596311"/>
                </a:cubicBezTo>
                <a:cubicBezTo>
                  <a:pt x="969095" y="4590166"/>
                  <a:pt x="958246" y="4594295"/>
                  <a:pt x="946628" y="4596024"/>
                </a:cubicBezTo>
                <a:cubicBezTo>
                  <a:pt x="928097" y="4598712"/>
                  <a:pt x="909661" y="4603705"/>
                  <a:pt x="890939" y="4597368"/>
                </a:cubicBezTo>
                <a:cubicBezTo>
                  <a:pt x="868184" y="4589687"/>
                  <a:pt x="845620" y="4581430"/>
                  <a:pt x="822769" y="4574133"/>
                </a:cubicBezTo>
                <a:cubicBezTo>
                  <a:pt x="813934" y="4571347"/>
                  <a:pt x="804431" y="4570195"/>
                  <a:pt x="795212" y="4568947"/>
                </a:cubicBezTo>
                <a:cubicBezTo>
                  <a:pt x="786476" y="4567891"/>
                  <a:pt x="776010" y="4570579"/>
                  <a:pt x="769288" y="4566547"/>
                </a:cubicBezTo>
                <a:cubicBezTo>
                  <a:pt x="752005" y="4556178"/>
                  <a:pt x="734243" y="4551089"/>
                  <a:pt x="714271" y="4551089"/>
                </a:cubicBezTo>
                <a:cubicBezTo>
                  <a:pt x="706781" y="4551089"/>
                  <a:pt x="699484" y="4546768"/>
                  <a:pt x="691900" y="4545999"/>
                </a:cubicBezTo>
                <a:cubicBezTo>
                  <a:pt x="681529" y="4545040"/>
                  <a:pt x="669623" y="4542447"/>
                  <a:pt x="660598" y="4546096"/>
                </a:cubicBezTo>
                <a:cubicBezTo>
                  <a:pt x="639379" y="4554737"/>
                  <a:pt x="622193" y="4547536"/>
                  <a:pt x="603662" y="4538991"/>
                </a:cubicBezTo>
                <a:cubicBezTo>
                  <a:pt x="585418" y="4530541"/>
                  <a:pt x="566215" y="4523821"/>
                  <a:pt x="546821" y="4518251"/>
                </a:cubicBezTo>
                <a:cubicBezTo>
                  <a:pt x="539524" y="4516235"/>
                  <a:pt x="530787" y="4519596"/>
                  <a:pt x="522721" y="4520267"/>
                </a:cubicBezTo>
                <a:cubicBezTo>
                  <a:pt x="519840" y="4520460"/>
                  <a:pt x="516671" y="4520748"/>
                  <a:pt x="514080" y="4519788"/>
                </a:cubicBezTo>
                <a:cubicBezTo>
                  <a:pt x="489020" y="4510570"/>
                  <a:pt x="463575" y="4503561"/>
                  <a:pt x="436404" y="4508361"/>
                </a:cubicBezTo>
                <a:cubicBezTo>
                  <a:pt x="433908" y="4508842"/>
                  <a:pt x="431123" y="4507786"/>
                  <a:pt x="428626" y="4507114"/>
                </a:cubicBezTo>
                <a:cubicBezTo>
                  <a:pt x="416432" y="4503657"/>
                  <a:pt x="404526" y="4498184"/>
                  <a:pt x="392141" y="4496936"/>
                </a:cubicBezTo>
                <a:cubicBezTo>
                  <a:pt x="361608" y="4493864"/>
                  <a:pt x="330884" y="4492615"/>
                  <a:pt x="300157" y="4490599"/>
                </a:cubicBezTo>
                <a:cubicBezTo>
                  <a:pt x="298237" y="4490503"/>
                  <a:pt x="296221" y="4490503"/>
                  <a:pt x="294493" y="4489831"/>
                </a:cubicBezTo>
                <a:cubicBezTo>
                  <a:pt x="283163" y="4485702"/>
                  <a:pt x="273274" y="4487047"/>
                  <a:pt x="263671" y="4494919"/>
                </a:cubicBezTo>
                <a:cubicBezTo>
                  <a:pt x="259447" y="4498376"/>
                  <a:pt x="253686" y="4500200"/>
                  <a:pt x="248406" y="4502121"/>
                </a:cubicBezTo>
                <a:cubicBezTo>
                  <a:pt x="240628" y="4505002"/>
                  <a:pt x="232659" y="4507786"/>
                  <a:pt x="224594" y="4509610"/>
                </a:cubicBezTo>
                <a:cubicBezTo>
                  <a:pt x="216624" y="4511338"/>
                  <a:pt x="208079" y="4513738"/>
                  <a:pt x="200398" y="4512395"/>
                </a:cubicBezTo>
                <a:cubicBezTo>
                  <a:pt x="186572" y="4509994"/>
                  <a:pt x="173417" y="4504618"/>
                  <a:pt x="159783" y="4501064"/>
                </a:cubicBezTo>
                <a:cubicBezTo>
                  <a:pt x="155079" y="4499816"/>
                  <a:pt x="149893" y="4500009"/>
                  <a:pt x="144997" y="4499912"/>
                </a:cubicBezTo>
                <a:cubicBezTo>
                  <a:pt x="133763" y="4499625"/>
                  <a:pt x="122241" y="4502409"/>
                  <a:pt x="112064" y="4494440"/>
                </a:cubicBezTo>
                <a:cubicBezTo>
                  <a:pt x="102655" y="4486951"/>
                  <a:pt x="93148" y="4489158"/>
                  <a:pt x="83259" y="4494824"/>
                </a:cubicBezTo>
                <a:cubicBezTo>
                  <a:pt x="76154" y="4498857"/>
                  <a:pt x="68090" y="4502025"/>
                  <a:pt x="60120" y="4503561"/>
                </a:cubicBezTo>
                <a:cubicBezTo>
                  <a:pt x="49174" y="4505673"/>
                  <a:pt x="38324" y="4506538"/>
                  <a:pt x="26514" y="4505289"/>
                </a:cubicBezTo>
                <a:cubicBezTo>
                  <a:pt x="18161" y="4504425"/>
                  <a:pt x="11343" y="4504041"/>
                  <a:pt x="4814" y="4498952"/>
                </a:cubicBezTo>
                <a:cubicBezTo>
                  <a:pt x="3759" y="4498184"/>
                  <a:pt x="1839" y="4497992"/>
                  <a:pt x="398" y="4498089"/>
                </a:cubicBezTo>
                <a:lnTo>
                  <a:pt x="0" y="4498087"/>
                </a:lnTo>
                <a:close/>
              </a:path>
            </a:pathLst>
          </a:custGeom>
          <a:noFill/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E5CD57B-6585-CAEE-A0A7-2A4B651F22C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dirty="0"/>
              <a:t>CVMA’s have been a big donator to Ft. Bayard every year.</a:t>
            </a:r>
          </a:p>
        </p:txBody>
      </p:sp>
    </p:spTree>
    <p:extLst>
      <p:ext uri="{BB962C8B-B14F-4D97-AF65-F5344CB8AC3E}">
        <p14:creationId xmlns:p14="http://schemas.microsoft.com/office/powerpoint/2010/main" val="2877517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54C6E-3A60-5BF3-CBD6-27795D3ED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Autofit/>
          </a:bodyPr>
          <a:lstStyle/>
          <a:p>
            <a:r>
              <a:rPr lang="en-US" sz="2400" b="1" dirty="0"/>
              <a:t>The Hospital Program also includes volunteering at VA Medical Centers, facilities or with patients.    </a:t>
            </a:r>
          </a:p>
        </p:txBody>
      </p:sp>
      <p:sp>
        <p:nvSpPr>
          <p:cNvPr id="88" name="Content Placeholder 42">
            <a:extLst>
              <a:ext uri="{FF2B5EF4-FFF2-40B4-BE49-F238E27FC236}">
                <a16:creationId xmlns:a16="http://schemas.microsoft.com/office/drawing/2014/main" id="{6B830CAC-6A59-6B8C-39C9-CF2201A9DC5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568986" y="2518910"/>
            <a:ext cx="4114800" cy="2361098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By delivering Christmas gifts and visiting with the Veterans, helps to brighten their day.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Most Veteran’s do not receive any visits during the holidays.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066D7D1-3924-9AD2-A5AD-D44E3684CC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047" r="2" b="13049"/>
          <a:stretch>
            <a:fillRect/>
          </a:stretch>
        </p:blipFill>
        <p:spPr>
          <a:xfrm>
            <a:off x="20" y="1"/>
            <a:ext cx="695958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21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05BF2-CE3F-22CD-7853-55D5E86B7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New Mexico State Veterans Home</a:t>
            </a:r>
            <a:br>
              <a:rPr lang="en-US" dirty="0"/>
            </a:br>
            <a:r>
              <a:rPr lang="en-US" dirty="0"/>
              <a:t>T or C </a:t>
            </a:r>
          </a:p>
        </p:txBody>
      </p:sp>
      <p:pic>
        <p:nvPicPr>
          <p:cNvPr id="5" name="Content Placeholder 4" descr="Veterans' Home">
            <a:extLst>
              <a:ext uri="{FF2B5EF4-FFF2-40B4-BE49-F238E27FC236}">
                <a16:creationId xmlns:a16="http://schemas.microsoft.com/office/drawing/2014/main" id="{D386C3E8-CE79-1AFA-417B-06F23125E75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81845" y="2372026"/>
            <a:ext cx="4647623" cy="3258536"/>
          </a:xfrm>
          <a:prstGeom prst="rect">
            <a:avLst/>
          </a:prstGeom>
        </p:spPr>
      </p:pic>
      <p:pic>
        <p:nvPicPr>
          <p:cNvPr id="3" name="Content Placeholder 2" descr="The New Mexico State Veterans Home in Truth or Consequences">
            <a:extLst>
              <a:ext uri="{FF2B5EF4-FFF2-40B4-BE49-F238E27FC236}">
                <a16:creationId xmlns:a16="http://schemas.microsoft.com/office/drawing/2014/main" id="{70DF016C-B084-7898-9C73-B9021C3D9A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543969"/>
            <a:ext cx="518160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310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CE023-A063-5D12-B344-A00B21EF1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/>
          <a:p>
            <a:r>
              <a:rPr lang="en-US" b="1"/>
              <a:t>Rooms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EC74AEF4-3C6D-BA76-A7FE-543E73ABF88B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>
          <a:xfrm>
            <a:off x="382390" y="3045041"/>
            <a:ext cx="3338742" cy="3297489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AC6B6CF-3AF9-03FB-AD74-A7734181E460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61398526"/>
              </p:ext>
            </p:extLst>
          </p:nvPr>
        </p:nvGraphicFramePr>
        <p:xfrm>
          <a:off x="4478968" y="1019810"/>
          <a:ext cx="7315200" cy="557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1,600+ Cartoon Of The Hospital Room Stock Illustrations, Royalty-Free Vector Graphics &amp; Clip Art - iStock">
            <a:extLst>
              <a:ext uri="{FF2B5EF4-FFF2-40B4-BE49-F238E27FC236}">
                <a16:creationId xmlns:a16="http://schemas.microsoft.com/office/drawing/2014/main" id="{642F3F91-60E2-EC5B-2972-190CFA3FDC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645920"/>
            <a:ext cx="4350619" cy="495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438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Yellow question mark">
            <a:extLst>
              <a:ext uri="{FF2B5EF4-FFF2-40B4-BE49-F238E27FC236}">
                <a16:creationId xmlns:a16="http://schemas.microsoft.com/office/drawing/2014/main" id="{1CACFCB2-61E1-DAAF-42B9-D9B5763A4E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250"/>
          <a:stretch>
            <a:fillRect/>
          </a:stretch>
        </p:blipFill>
        <p:spPr>
          <a:xfrm>
            <a:off x="6789" y="-1"/>
            <a:ext cx="12192001" cy="685800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59C0AA9-6099-B6C8-1850-7B57BF841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b="1" dirty="0"/>
              <a:t>Questions</a:t>
            </a:r>
          </a:p>
        </p:txBody>
      </p:sp>
      <p:sp>
        <p:nvSpPr>
          <p:cNvPr id="12" name="Subtitle 3">
            <a:extLst>
              <a:ext uri="{FF2B5EF4-FFF2-40B4-BE49-F238E27FC236}">
                <a16:creationId xmlns:a16="http://schemas.microsoft.com/office/drawing/2014/main" id="{D6E7199F-EB24-5778-B539-98D5DCB706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" y="2324502"/>
            <a:ext cx="6096000" cy="5467149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800" dirty="0"/>
              <a:t>Does the Veterans Hospital charge a fee?</a:t>
            </a:r>
          </a:p>
          <a:p>
            <a:pPr marL="514350" indent="-514350">
              <a:buAutoNum type="arabicPeriod"/>
            </a:pPr>
            <a:r>
              <a:rPr lang="en-US" sz="2800" dirty="0"/>
              <a:t>When would be a good time to visit the Veterans?</a:t>
            </a:r>
          </a:p>
          <a:p>
            <a:pPr marL="514350" indent="-514350">
              <a:buAutoNum type="arabicPeriod"/>
            </a:pPr>
            <a:r>
              <a:rPr lang="en-US" sz="2800" dirty="0"/>
              <a:t>How many beds does Ft. Bayard have for Veterans?</a:t>
            </a:r>
          </a:p>
          <a:p>
            <a:endParaRPr lang="en-US" sz="2800" dirty="0"/>
          </a:p>
          <a:p>
            <a:pPr marL="514350" indent="-514350">
              <a:buAutoNum type="arabicPeriod"/>
            </a:pPr>
            <a:endParaRPr lang="en-US" sz="2800" dirty="0"/>
          </a:p>
          <a:p>
            <a:pPr marL="514350" indent="-514350"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73662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49D3C-E3BA-E3D2-52C2-DCC2F1294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58778"/>
            <a:ext cx="3332784" cy="866275"/>
          </a:xfrm>
        </p:spPr>
        <p:txBody>
          <a:bodyPr anchor="b">
            <a:normAutofit/>
          </a:bodyPr>
          <a:lstStyle/>
          <a:p>
            <a:pPr algn="ctr"/>
            <a:r>
              <a:rPr lang="en-US" sz="4000" b="1" dirty="0"/>
              <a:t>Answers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E499628-F428-3A0C-6C52-D0498EC3B6E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329314"/>
            <a:ext cx="3332784" cy="4186989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AutoNum type="arabicPeriod"/>
            </a:pPr>
            <a:r>
              <a:rPr lang="en-US" sz="2400" dirty="0"/>
              <a:t>Depends heavily on the veteran’s service-connected disability rating or roughly $0 - $7000 a month.</a:t>
            </a:r>
          </a:p>
          <a:p>
            <a:pPr marL="457200" indent="-457200">
              <a:buAutoNum type="arabicPeriod"/>
            </a:pPr>
            <a:r>
              <a:rPr lang="en-US" sz="2400" dirty="0"/>
              <a:t>Any holiday is a good time, but Christmas and Veteran’s Day would be best.</a:t>
            </a:r>
          </a:p>
          <a:p>
            <a:pPr marL="457200" indent="-457200">
              <a:buAutoNum type="arabicPeriod"/>
            </a:pPr>
            <a:r>
              <a:rPr lang="en-US" sz="2400" dirty="0"/>
              <a:t>They have 40 beds for veterans and there are 36 being occupied right now.</a:t>
            </a:r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  <a:p>
            <a:pPr marL="457200" indent="-457200">
              <a:buAutoNum type="arabicPeriod"/>
            </a:pPr>
            <a:endParaRPr lang="en-US" sz="2400" dirty="0"/>
          </a:p>
        </p:txBody>
      </p:sp>
      <p:pic>
        <p:nvPicPr>
          <p:cNvPr id="7" name="Video 6" descr="Open Field With Satellite Dish">
            <a:extLst>
              <a:ext uri="{FF2B5EF4-FFF2-40B4-BE49-F238E27FC236}">
                <a16:creationId xmlns:a16="http://schemas.microsoft.com/office/drawing/2014/main" id="{D1DCCAE8-7F67-8236-301C-1C06F07875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13141" r="20733" b="-1"/>
          <a:stretch>
            <a:fillRect/>
          </a:stretch>
        </p:blipFill>
        <p:spPr>
          <a:xfrm>
            <a:off x="4152900" y="-105868"/>
            <a:ext cx="8039100" cy="6857990"/>
          </a:xfrm>
          <a:prstGeom prst="rect">
            <a:avLst/>
          </a:prstGeom>
          <a:noFill/>
        </p:spPr>
      </p:pic>
      <p:pic>
        <p:nvPicPr>
          <p:cNvPr id="4" name="Picture 3" descr="Set of student answer question | Free Vector">
            <a:extLst>
              <a:ext uri="{FF2B5EF4-FFF2-40B4-BE49-F238E27FC236}">
                <a16:creationId xmlns:a16="http://schemas.microsoft.com/office/drawing/2014/main" id="{05732CF4-1ADF-8762-AE89-C2D72AF24E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2900" y="-235810"/>
            <a:ext cx="8148186" cy="70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76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1873</TotalTime>
  <Words>236</Words>
  <Application>Microsoft Office PowerPoint</Application>
  <PresentationFormat>Widescreen</PresentationFormat>
  <Paragraphs>26</Paragraphs>
  <Slides>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Arial</vt:lpstr>
      <vt:lpstr>Arial Nova Light</vt:lpstr>
      <vt:lpstr>Dark Gradient</vt:lpstr>
      <vt:lpstr> HOSPITAL</vt:lpstr>
      <vt:lpstr>Coordinates volunteers to support hospitalized and recovering veterans in medical facilities </vt:lpstr>
      <vt:lpstr>The Hospital Program also includes volunteering at VA Medical Centers, facilities or with patients.    </vt:lpstr>
      <vt:lpstr>New Mexico State Veterans Home T or C </vt:lpstr>
      <vt:lpstr>Rooms</vt:lpstr>
      <vt:lpstr>Questions</vt:lpstr>
      <vt:lpstr>Answers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Veronica Angel</dc:creator>
  <cp:lastModifiedBy>Betty Decker</cp:lastModifiedBy>
  <cp:revision>2</cp:revision>
  <dcterms:created xsi:type="dcterms:W3CDTF">2026-09-06T22:19:58Z</dcterms:created>
  <dcterms:modified xsi:type="dcterms:W3CDTF">2026-09-13T16:54:20Z</dcterms:modified>
</cp:coreProperties>
</file>